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64" r:id="rId6"/>
    <p:sldId id="265" r:id="rId7"/>
    <p:sldId id="262" r:id="rId8"/>
    <p:sldId id="259" r:id="rId9"/>
    <p:sldId id="266" r:id="rId10"/>
    <p:sldId id="260" r:id="rId11"/>
    <p:sldId id="261" r:id="rId12"/>
    <p:sldId id="267" r:id="rId13"/>
    <p:sldId id="268" r:id="rId14"/>
    <p:sldId id="269" r:id="rId15"/>
    <p:sldId id="270" r:id="rId16"/>
    <p:sldId id="276" r:id="rId17"/>
    <p:sldId id="271" r:id="rId18"/>
    <p:sldId id="272" r:id="rId19"/>
    <p:sldId id="275" r:id="rId20"/>
    <p:sldId id="273"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åkan Elderstig" initials="HE" lastIdx="1" clrIdx="0">
    <p:extLst>
      <p:ext uri="{19B8F6BF-5375-455C-9EA6-DF929625EA0E}">
        <p15:presenceInfo xmlns:p15="http://schemas.microsoft.com/office/powerpoint/2012/main" userId="S::hakan.elderstig@edu.stockholm.se::36be8b26-10bc-46de-aef1-7a2ead9422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15" autoAdjust="0"/>
    <p:restoredTop sz="94660"/>
  </p:normalViewPr>
  <p:slideViewPr>
    <p:cSldViewPr snapToGrid="0">
      <p:cViewPr varScale="1">
        <p:scale>
          <a:sx n="80" d="100"/>
          <a:sy n="80" d="100"/>
        </p:scale>
        <p:origin x="29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v-SE"/>
              <a:t>Klicka här för att ändra mall för rubrikformat</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v-SE"/>
              <a:t>Klicka här för att ändra mall för rubrikformat</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almi.se/almi-invest/" TargetMode="External"/><Relationship Id="rId2" Type="http://schemas.openxmlformats.org/officeDocument/2006/relationships/hyperlink" Target="https://www.almi.se/vara-tjanster/tjanster/lan-och-ovrig-finansiering/" TargetMode="External"/><Relationship Id="rId1" Type="http://schemas.openxmlformats.org/officeDocument/2006/relationships/slideLayout" Target="../slideLayouts/slideLayout2.xml"/><Relationship Id="rId5" Type="http://schemas.openxmlformats.org/officeDocument/2006/relationships/hyperlink" Target="https://sv.wikipedia.org/wiki/Aff%C3%A4rs%C3%A4ngel" TargetMode="External"/><Relationship Id="rId4" Type="http://schemas.openxmlformats.org/officeDocument/2006/relationships/hyperlink" Target="https://www.vinnova.se/sok-finansiering/hitta-finansiering/"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connectsverige.se/startsida/for-dig-som-foretagar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firmalan.com/sv/foretagsfinansiering/riskkapital/" TargetMode="External"/><Relationship Id="rId2" Type="http://schemas.openxmlformats.org/officeDocument/2006/relationships/hyperlink" Target="https://connectsverige.se/startsida/for-dig-som-foretagar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breakit.se/artikel/22130/de-ar-sveriges-varsta-och-basta-riskkapitalister-puttar-dig-mot-stupet" TargetMode="External"/><Relationship Id="rId2" Type="http://schemas.openxmlformats.org/officeDocument/2006/relationships/hyperlink" Target="https://www.verksamt.se/om-verksamt/fragor-och-svar#3986791" TargetMode="External"/><Relationship Id="rId1" Type="http://schemas.openxmlformats.org/officeDocument/2006/relationships/slideLayout" Target="../slideLayouts/slideLayout2.xml"/><Relationship Id="rId6" Type="http://schemas.openxmlformats.org/officeDocument/2006/relationships/hyperlink" Target="https://www.nyteknik.se/digitalisering/tio-riskkapitalister-som-tror-pa-teknik-6446104" TargetMode="External"/><Relationship Id="rId5" Type="http://schemas.openxmlformats.org/officeDocument/2006/relationships/hyperlink" Target="https://www.svd.se/har-ar-riskkapitalisterna-som-vill-radda-varlden" TargetMode="External"/><Relationship Id="rId4" Type="http://schemas.openxmlformats.org/officeDocument/2006/relationships/hyperlink" Target="https://digital.di.se/artikel/hon-ar-sveriges-maktigaste-kvinnliga-riskkapitalist"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verksamt.se/fundera/valj-foretagsfor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E3921D-A467-4DA5-9619-B14DABCEA62D}"/>
              </a:ext>
            </a:extLst>
          </p:cNvPr>
          <p:cNvSpPr>
            <a:spLocks noGrp="1"/>
          </p:cNvSpPr>
          <p:nvPr>
            <p:ph type="ctrTitle"/>
          </p:nvPr>
        </p:nvSpPr>
        <p:spPr/>
        <p:txBody>
          <a:bodyPr/>
          <a:lstStyle/>
          <a:p>
            <a:r>
              <a:rPr lang="sv-SE" dirty="0"/>
              <a:t>Att driva företag</a:t>
            </a:r>
          </a:p>
        </p:txBody>
      </p:sp>
      <p:sp>
        <p:nvSpPr>
          <p:cNvPr id="3" name="Underrubrik 2">
            <a:extLst>
              <a:ext uri="{FF2B5EF4-FFF2-40B4-BE49-F238E27FC236}">
                <a16:creationId xmlns:a16="http://schemas.microsoft.com/office/drawing/2014/main" id="{3C764E59-A2F5-4A99-9860-1D6ED0EB1411}"/>
              </a:ext>
            </a:extLst>
          </p:cNvPr>
          <p:cNvSpPr>
            <a:spLocks noGrp="1"/>
          </p:cNvSpPr>
          <p:nvPr>
            <p:ph type="subTitle" idx="1"/>
          </p:nvPr>
        </p:nvSpPr>
        <p:spPr/>
        <p:txBody>
          <a:bodyPr/>
          <a:lstStyle/>
          <a:p>
            <a:r>
              <a:rPr lang="sv-SE" dirty="0"/>
              <a:t>Praktiska råd och tips</a:t>
            </a:r>
          </a:p>
        </p:txBody>
      </p:sp>
    </p:spTree>
    <p:extLst>
      <p:ext uri="{BB962C8B-B14F-4D97-AF65-F5344CB8AC3E}">
        <p14:creationId xmlns:p14="http://schemas.microsoft.com/office/powerpoint/2010/main" val="488802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EF449A-E78B-4C25-B56B-9FEDF9A6A0B2}"/>
              </a:ext>
            </a:extLst>
          </p:cNvPr>
          <p:cNvSpPr>
            <a:spLocks noGrp="1"/>
          </p:cNvSpPr>
          <p:nvPr>
            <p:ph type="title"/>
          </p:nvPr>
        </p:nvSpPr>
        <p:spPr/>
        <p:txBody>
          <a:bodyPr/>
          <a:lstStyle/>
          <a:p>
            <a:r>
              <a:rPr lang="sv-SE" dirty="0"/>
              <a:t>Moms och skatter</a:t>
            </a:r>
          </a:p>
        </p:txBody>
      </p:sp>
      <p:sp>
        <p:nvSpPr>
          <p:cNvPr id="3" name="Platshållare för innehåll 2">
            <a:extLst>
              <a:ext uri="{FF2B5EF4-FFF2-40B4-BE49-F238E27FC236}">
                <a16:creationId xmlns:a16="http://schemas.microsoft.com/office/drawing/2014/main" id="{CDA2BA01-44D9-43D1-8C8B-443E57CEC9F9}"/>
              </a:ext>
            </a:extLst>
          </p:cNvPr>
          <p:cNvSpPr>
            <a:spLocks noGrp="1"/>
          </p:cNvSpPr>
          <p:nvPr>
            <p:ph idx="1"/>
          </p:nvPr>
        </p:nvSpPr>
        <p:spPr/>
        <p:txBody>
          <a:bodyPr/>
          <a:lstStyle/>
          <a:p>
            <a:r>
              <a:rPr lang="sv-SE" i="0" dirty="0">
                <a:solidFill>
                  <a:srgbClr val="000000"/>
                </a:solidFill>
                <a:effectLst/>
                <a:latin typeface="Arial" panose="020B0604020202020204" pitchFamily="34" charset="0"/>
              </a:rPr>
              <a:t>I en </a:t>
            </a:r>
            <a:r>
              <a:rPr lang="sv-SE" b="1" i="0" u="none" strike="noStrike" dirty="0">
                <a:solidFill>
                  <a:srgbClr val="000000"/>
                </a:solidFill>
                <a:effectLst/>
                <a:latin typeface="Arial" panose="020B0604020202020204" pitchFamily="34" charset="0"/>
              </a:rPr>
              <a:t>enskild näringsverksamhet</a:t>
            </a:r>
            <a:r>
              <a:rPr lang="sv-SE" b="1" i="0" dirty="0">
                <a:solidFill>
                  <a:srgbClr val="000000"/>
                </a:solidFill>
                <a:effectLst/>
                <a:latin typeface="Arial" panose="020B0604020202020204" pitchFamily="34" charset="0"/>
              </a:rPr>
              <a:t> </a:t>
            </a:r>
            <a:r>
              <a:rPr lang="sv-SE" i="0" dirty="0">
                <a:solidFill>
                  <a:srgbClr val="000000"/>
                </a:solidFill>
                <a:effectLst/>
                <a:latin typeface="Arial" panose="020B0604020202020204" pitchFamily="34" charset="0"/>
              </a:rPr>
              <a:t>betalar du skatt på </a:t>
            </a:r>
            <a:r>
              <a:rPr lang="sv-SE" b="1" i="0" u="none" strike="noStrike" dirty="0">
                <a:solidFill>
                  <a:srgbClr val="000000"/>
                </a:solidFill>
                <a:effectLst/>
                <a:latin typeface="Arial" panose="020B0604020202020204" pitchFamily="34" charset="0"/>
              </a:rPr>
              <a:t>vinsten</a:t>
            </a:r>
            <a:r>
              <a:rPr lang="sv-SE" i="0" dirty="0">
                <a:solidFill>
                  <a:srgbClr val="000000"/>
                </a:solidFill>
                <a:effectLst/>
                <a:latin typeface="Arial" panose="020B0604020202020204" pitchFamily="34" charset="0"/>
              </a:rPr>
              <a:t> i företaget. Du betalar </a:t>
            </a:r>
            <a:r>
              <a:rPr lang="sv-SE" i="0" u="none" strike="noStrike" dirty="0">
                <a:solidFill>
                  <a:srgbClr val="000000"/>
                </a:solidFill>
                <a:effectLst/>
                <a:latin typeface="Arial" panose="020B0604020202020204" pitchFamily="34" charset="0"/>
              </a:rPr>
              <a:t>preliminär skatt</a:t>
            </a:r>
            <a:r>
              <a:rPr lang="sv-SE" i="0" dirty="0">
                <a:solidFill>
                  <a:srgbClr val="000000"/>
                </a:solidFill>
                <a:effectLst/>
                <a:latin typeface="Arial" panose="020B0604020202020204" pitchFamily="34" charset="0"/>
              </a:rPr>
              <a:t> varje månad med lika stora belopp och stäms av när deklarationen lämnas. Du kan ändra din preliminära skatt under året.</a:t>
            </a:r>
          </a:p>
          <a:p>
            <a:r>
              <a:rPr lang="sv-SE" i="0" dirty="0">
                <a:solidFill>
                  <a:srgbClr val="000000"/>
                </a:solidFill>
                <a:effectLst/>
                <a:latin typeface="Arial" panose="020B0604020202020204" pitchFamily="34" charset="0"/>
              </a:rPr>
              <a:t>Bolagsskatt är skatt på den vinst som företaget haft under året. Bolagsskatten är 20,6 procent för </a:t>
            </a:r>
            <a:r>
              <a:rPr lang="sv-SE" b="1" i="0" u="none" strike="noStrike" dirty="0">
                <a:solidFill>
                  <a:srgbClr val="000000"/>
                </a:solidFill>
                <a:effectLst/>
                <a:latin typeface="Arial" panose="020B0604020202020204" pitchFamily="34" charset="0"/>
              </a:rPr>
              <a:t>aktiebolag</a:t>
            </a:r>
            <a:r>
              <a:rPr lang="sv-SE" i="0" dirty="0">
                <a:solidFill>
                  <a:srgbClr val="000000"/>
                </a:solidFill>
                <a:effectLst/>
                <a:latin typeface="Arial" panose="020B0604020202020204" pitchFamily="34" charset="0"/>
              </a:rPr>
              <a:t> från och med 1 januari 2021. Ägaren beskattas för </a:t>
            </a:r>
            <a:r>
              <a:rPr lang="sv-SE" b="1" i="0" dirty="0">
                <a:solidFill>
                  <a:srgbClr val="000000"/>
                </a:solidFill>
                <a:effectLst/>
                <a:latin typeface="Arial" panose="020B0604020202020204" pitchFamily="34" charset="0"/>
              </a:rPr>
              <a:t>lön</a:t>
            </a:r>
            <a:r>
              <a:rPr lang="sv-SE" i="0" dirty="0">
                <a:solidFill>
                  <a:srgbClr val="000000"/>
                </a:solidFill>
                <a:effectLst/>
                <a:latin typeface="Arial" panose="020B0604020202020204" pitchFamily="34" charset="0"/>
              </a:rPr>
              <a:t> som utbetalas från aktiebolaget och för eventuell </a:t>
            </a:r>
            <a:r>
              <a:rPr lang="sv-SE" b="1" i="0" u="none" strike="noStrike" dirty="0">
                <a:solidFill>
                  <a:srgbClr val="000000"/>
                </a:solidFill>
                <a:effectLst/>
                <a:latin typeface="Arial" panose="020B0604020202020204" pitchFamily="34" charset="0"/>
              </a:rPr>
              <a:t>utdelning</a:t>
            </a:r>
            <a:r>
              <a:rPr lang="sv-SE" i="0" dirty="0">
                <a:solidFill>
                  <a:srgbClr val="000000"/>
                </a:solidFill>
                <a:effectLst/>
                <a:latin typeface="Arial" panose="020B0604020202020204" pitchFamily="34" charset="0"/>
              </a:rPr>
              <a:t> på aktierna.</a:t>
            </a:r>
          </a:p>
          <a:p>
            <a:r>
              <a:rPr lang="sv-SE" b="1" i="0" u="none" strike="noStrike" dirty="0">
                <a:solidFill>
                  <a:srgbClr val="000000"/>
                </a:solidFill>
                <a:effectLst/>
                <a:latin typeface="Arial" panose="020B0604020202020204" pitchFamily="34" charset="0"/>
              </a:rPr>
              <a:t>Handelsbolaget</a:t>
            </a:r>
            <a:r>
              <a:rPr lang="sv-SE" b="0" i="0" dirty="0">
                <a:solidFill>
                  <a:srgbClr val="000000"/>
                </a:solidFill>
                <a:effectLst/>
                <a:latin typeface="Arial" panose="020B0604020202020204" pitchFamily="34" charset="0"/>
              </a:rPr>
              <a:t> beskattas inte för vinsten. Istället beskattas varje </a:t>
            </a:r>
            <a:r>
              <a:rPr lang="sv-SE" b="1" i="0" dirty="0">
                <a:solidFill>
                  <a:srgbClr val="000000"/>
                </a:solidFill>
                <a:effectLst/>
                <a:latin typeface="Arial" panose="020B0604020202020204" pitchFamily="34" charset="0"/>
              </a:rPr>
              <a:t>delägare</a:t>
            </a:r>
            <a:r>
              <a:rPr lang="sv-SE" b="0" i="0" dirty="0">
                <a:solidFill>
                  <a:srgbClr val="000000"/>
                </a:solidFill>
                <a:effectLst/>
                <a:latin typeface="Arial" panose="020B0604020202020204" pitchFamily="34" charset="0"/>
              </a:rPr>
              <a:t> för sin </a:t>
            </a:r>
            <a:r>
              <a:rPr lang="sv-SE" b="1" i="0" dirty="0">
                <a:solidFill>
                  <a:srgbClr val="000000"/>
                </a:solidFill>
                <a:effectLst/>
                <a:latin typeface="Arial" panose="020B0604020202020204" pitchFamily="34" charset="0"/>
              </a:rPr>
              <a:t>andel av vinsten</a:t>
            </a:r>
            <a:r>
              <a:rPr lang="sv-SE" b="0" i="0" dirty="0">
                <a:solidFill>
                  <a:srgbClr val="000000"/>
                </a:solidFill>
                <a:effectLst/>
                <a:latin typeface="Arial" panose="020B0604020202020204" pitchFamily="34" charset="0"/>
              </a:rPr>
              <a:t>. Ni betalar preliminär skatt varje månad med lika stora belopp och skatten stäms av när deklarationen lämnas. </a:t>
            </a:r>
            <a:endParaRPr lang="sv-SE" dirty="0"/>
          </a:p>
        </p:txBody>
      </p:sp>
    </p:spTree>
    <p:extLst>
      <p:ext uri="{BB962C8B-B14F-4D97-AF65-F5344CB8AC3E}">
        <p14:creationId xmlns:p14="http://schemas.microsoft.com/office/powerpoint/2010/main" val="3971217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EF449A-E78B-4C25-B56B-9FEDF9A6A0B2}"/>
              </a:ext>
            </a:extLst>
          </p:cNvPr>
          <p:cNvSpPr>
            <a:spLocks noGrp="1"/>
          </p:cNvSpPr>
          <p:nvPr>
            <p:ph type="title"/>
          </p:nvPr>
        </p:nvSpPr>
        <p:spPr/>
        <p:txBody>
          <a:bodyPr/>
          <a:lstStyle/>
          <a:p>
            <a:r>
              <a:rPr lang="sv-SE" dirty="0"/>
              <a:t>Att fördela sin tid</a:t>
            </a:r>
          </a:p>
        </p:txBody>
      </p:sp>
      <p:sp>
        <p:nvSpPr>
          <p:cNvPr id="3" name="Platshållare för innehåll 2">
            <a:extLst>
              <a:ext uri="{FF2B5EF4-FFF2-40B4-BE49-F238E27FC236}">
                <a16:creationId xmlns:a16="http://schemas.microsoft.com/office/drawing/2014/main" id="{CDA2BA01-44D9-43D1-8C8B-443E57CEC9F9}"/>
              </a:ext>
            </a:extLst>
          </p:cNvPr>
          <p:cNvSpPr>
            <a:spLocks noGrp="1"/>
          </p:cNvSpPr>
          <p:nvPr>
            <p:ph idx="1"/>
          </p:nvPr>
        </p:nvSpPr>
        <p:spPr/>
        <p:txBody>
          <a:bodyPr/>
          <a:lstStyle/>
          <a:p>
            <a:r>
              <a:rPr lang="sv-SE" dirty="0"/>
              <a:t>Man måste med viss regelbundenhet:</a:t>
            </a:r>
          </a:p>
          <a:p>
            <a:pPr lvl="1"/>
            <a:r>
              <a:rPr lang="sv-SE" dirty="0"/>
              <a:t>Marknadsföra sig</a:t>
            </a:r>
          </a:p>
          <a:p>
            <a:pPr lvl="1"/>
            <a:r>
              <a:rPr lang="sv-SE" dirty="0"/>
              <a:t>Sälja</a:t>
            </a:r>
          </a:p>
          <a:p>
            <a:pPr lvl="1"/>
            <a:r>
              <a:rPr lang="sv-SE" dirty="0"/>
              <a:t>Offerera</a:t>
            </a:r>
          </a:p>
          <a:p>
            <a:pPr lvl="1"/>
            <a:r>
              <a:rPr lang="sv-SE" dirty="0"/>
              <a:t>Teknikutveckla</a:t>
            </a:r>
          </a:p>
          <a:p>
            <a:pPr lvl="1"/>
            <a:r>
              <a:rPr lang="sv-SE" dirty="0"/>
              <a:t>Betala löner och fakturor</a:t>
            </a:r>
          </a:p>
          <a:p>
            <a:pPr lvl="1"/>
            <a:r>
              <a:rPr lang="sv-SE" dirty="0"/>
              <a:t>Bokföra</a:t>
            </a:r>
          </a:p>
          <a:p>
            <a:pPr lvl="1"/>
            <a:r>
              <a:rPr lang="sv-SE" dirty="0"/>
              <a:t>Betala Moms</a:t>
            </a:r>
          </a:p>
          <a:p>
            <a:pPr lvl="1"/>
            <a:r>
              <a:rPr lang="sv-SE" dirty="0"/>
              <a:t>Fortbilda sig</a:t>
            </a:r>
          </a:p>
          <a:p>
            <a:pPr lvl="1"/>
            <a:r>
              <a:rPr lang="sv-SE" dirty="0"/>
              <a:t>Ha semester</a:t>
            </a:r>
          </a:p>
        </p:txBody>
      </p:sp>
    </p:spTree>
    <p:extLst>
      <p:ext uri="{BB962C8B-B14F-4D97-AF65-F5344CB8AC3E}">
        <p14:creationId xmlns:p14="http://schemas.microsoft.com/office/powerpoint/2010/main" val="787947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AEFF1D-0D68-42E2-A9BB-5D1B0C478FB9}"/>
              </a:ext>
            </a:extLst>
          </p:cNvPr>
          <p:cNvSpPr>
            <a:spLocks noGrp="1"/>
          </p:cNvSpPr>
          <p:nvPr>
            <p:ph type="title"/>
          </p:nvPr>
        </p:nvSpPr>
        <p:spPr/>
        <p:txBody>
          <a:bodyPr/>
          <a:lstStyle/>
          <a:p>
            <a:r>
              <a:rPr lang="sv-SE" dirty="0"/>
              <a:t>Finansiering</a:t>
            </a:r>
          </a:p>
        </p:txBody>
      </p:sp>
      <p:sp>
        <p:nvSpPr>
          <p:cNvPr id="3" name="Platshållare för text 2">
            <a:extLst>
              <a:ext uri="{FF2B5EF4-FFF2-40B4-BE49-F238E27FC236}">
                <a16:creationId xmlns:a16="http://schemas.microsoft.com/office/drawing/2014/main" id="{B04CD462-9A31-4FD7-8592-4A9A2276AA47}"/>
              </a:ext>
            </a:extLst>
          </p:cNvPr>
          <p:cNvSpPr>
            <a:spLocks noGrp="1"/>
          </p:cNvSpPr>
          <p:nvPr>
            <p:ph type="body" idx="1"/>
          </p:nvPr>
        </p:nvSpPr>
        <p:spPr/>
        <p:txBody>
          <a:bodyPr/>
          <a:lstStyle/>
          <a:p>
            <a:r>
              <a:rPr lang="sv-SE" dirty="0"/>
              <a:t>Affärsänglar, frökapital, investerare</a:t>
            </a:r>
          </a:p>
        </p:txBody>
      </p:sp>
    </p:spTree>
    <p:extLst>
      <p:ext uri="{BB962C8B-B14F-4D97-AF65-F5344CB8AC3E}">
        <p14:creationId xmlns:p14="http://schemas.microsoft.com/office/powerpoint/2010/main" val="3769137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CBA8011-02EA-4FC3-B5F4-E7427C6B2C26}"/>
              </a:ext>
            </a:extLst>
          </p:cNvPr>
          <p:cNvSpPr>
            <a:spLocks noGrp="1"/>
          </p:cNvSpPr>
          <p:nvPr>
            <p:ph type="title"/>
          </p:nvPr>
        </p:nvSpPr>
        <p:spPr/>
        <p:txBody>
          <a:bodyPr/>
          <a:lstStyle/>
          <a:p>
            <a:r>
              <a:rPr lang="sv-SE" dirty="0"/>
              <a:t>Varför riskkapital?</a:t>
            </a:r>
          </a:p>
        </p:txBody>
      </p:sp>
      <p:sp>
        <p:nvSpPr>
          <p:cNvPr id="3" name="Platshållare för innehåll 2">
            <a:extLst>
              <a:ext uri="{FF2B5EF4-FFF2-40B4-BE49-F238E27FC236}">
                <a16:creationId xmlns:a16="http://schemas.microsoft.com/office/drawing/2014/main" id="{1080DDEC-E794-4826-8FCE-4AAC8D746239}"/>
              </a:ext>
            </a:extLst>
          </p:cNvPr>
          <p:cNvSpPr>
            <a:spLocks noGrp="1"/>
          </p:cNvSpPr>
          <p:nvPr>
            <p:ph idx="1"/>
          </p:nvPr>
        </p:nvSpPr>
        <p:spPr>
          <a:xfrm>
            <a:off x="2589212" y="2133599"/>
            <a:ext cx="8915400" cy="4163833"/>
          </a:xfrm>
        </p:spPr>
        <p:txBody>
          <a:bodyPr>
            <a:normAutofit/>
          </a:bodyPr>
          <a:lstStyle/>
          <a:p>
            <a:r>
              <a:rPr lang="sv-SE" dirty="0"/>
              <a:t>Många verksamheter kan växa organiskt.</a:t>
            </a:r>
          </a:p>
          <a:p>
            <a:r>
              <a:rPr lang="sv-SE" dirty="0"/>
              <a:t>Man behåller sitt jobb och startar på fritiden</a:t>
            </a:r>
          </a:p>
          <a:p>
            <a:r>
              <a:rPr lang="sv-SE" dirty="0"/>
              <a:t>En första kund leder till nästa. Kunderna blir fler. Uppdragen större</a:t>
            </a:r>
          </a:p>
          <a:p>
            <a:r>
              <a:rPr lang="sv-SE" dirty="0"/>
              <a:t>Man säger upp sig när det finns lönsamhet och ökar tempot.</a:t>
            </a:r>
          </a:p>
          <a:p>
            <a:pPr lvl="1"/>
            <a:r>
              <a:rPr lang="sv-SE" dirty="0"/>
              <a:t>Eller …</a:t>
            </a:r>
          </a:p>
          <a:p>
            <a:r>
              <a:rPr lang="sv-SE" dirty="0"/>
              <a:t>Det är utvecklingskostnader</a:t>
            </a:r>
          </a:p>
          <a:p>
            <a:r>
              <a:rPr lang="sv-SE" dirty="0"/>
              <a:t>Det tar längre tid att hitta kunder</a:t>
            </a:r>
          </a:p>
          <a:p>
            <a:r>
              <a:rPr lang="sv-SE" dirty="0"/>
              <a:t>En affärsidé med stor potential kan kräva mer kapital för att komma igång</a:t>
            </a:r>
          </a:p>
          <a:p>
            <a:r>
              <a:rPr lang="sv-SE" dirty="0"/>
              <a:t>Det kan vara bråttom på en ny </a:t>
            </a:r>
            <a:r>
              <a:rPr lang="sv-SE" dirty="0" err="1"/>
              <a:t>markand</a:t>
            </a:r>
            <a:endParaRPr lang="sv-SE" dirty="0"/>
          </a:p>
          <a:p>
            <a:r>
              <a:rPr lang="sv-SE" b="1" dirty="0"/>
              <a:t>Omvälvande = </a:t>
            </a:r>
            <a:r>
              <a:rPr lang="sv-SE" b="1" dirty="0" err="1"/>
              <a:t>disruptiv</a:t>
            </a:r>
            <a:r>
              <a:rPr lang="sv-SE" b="1" dirty="0"/>
              <a:t> = paradigmskifte</a:t>
            </a:r>
          </a:p>
        </p:txBody>
      </p:sp>
    </p:spTree>
    <p:extLst>
      <p:ext uri="{BB962C8B-B14F-4D97-AF65-F5344CB8AC3E}">
        <p14:creationId xmlns:p14="http://schemas.microsoft.com/office/powerpoint/2010/main" val="1420827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8F16B6-AA80-4BAE-BEF8-1CEC264664B7}"/>
              </a:ext>
            </a:extLst>
          </p:cNvPr>
          <p:cNvSpPr>
            <a:spLocks noGrp="1"/>
          </p:cNvSpPr>
          <p:nvPr>
            <p:ph type="title"/>
          </p:nvPr>
        </p:nvSpPr>
        <p:spPr/>
        <p:txBody>
          <a:bodyPr/>
          <a:lstStyle/>
          <a:p>
            <a:r>
              <a:rPr lang="sv-SE" dirty="0" err="1"/>
              <a:t>Jamboard</a:t>
            </a:r>
            <a:r>
              <a:rPr lang="sv-SE" dirty="0"/>
              <a:t>: Vilka </a:t>
            </a:r>
            <a:r>
              <a:rPr lang="sv-SE" dirty="0" err="1"/>
              <a:t>disruptiva</a:t>
            </a:r>
            <a:r>
              <a:rPr lang="sv-SE" dirty="0"/>
              <a:t> produkter kommer ni på?</a:t>
            </a:r>
          </a:p>
        </p:txBody>
      </p:sp>
      <p:sp>
        <p:nvSpPr>
          <p:cNvPr id="3" name="Platshållare för innehåll 2">
            <a:extLst>
              <a:ext uri="{FF2B5EF4-FFF2-40B4-BE49-F238E27FC236}">
                <a16:creationId xmlns:a16="http://schemas.microsoft.com/office/drawing/2014/main" id="{F7B1D848-B123-464D-A14B-D5E6B56799AD}"/>
              </a:ext>
            </a:extLst>
          </p:cNvPr>
          <p:cNvSpPr>
            <a:spLocks noGrp="1"/>
          </p:cNvSpPr>
          <p:nvPr>
            <p:ph idx="1"/>
          </p:nvPr>
        </p:nvSpPr>
        <p:spPr/>
        <p:txBody>
          <a:bodyPr/>
          <a:lstStyle/>
          <a:p>
            <a:r>
              <a:rPr lang="sv-SE" dirty="0"/>
              <a:t>Var beredd på att förklara varför den är </a:t>
            </a:r>
            <a:r>
              <a:rPr lang="sv-SE" dirty="0" err="1"/>
              <a:t>disruptiv</a:t>
            </a:r>
            <a:r>
              <a:rPr lang="sv-SE" dirty="0"/>
              <a:t>.</a:t>
            </a:r>
          </a:p>
          <a:p>
            <a:r>
              <a:rPr lang="sv-SE" dirty="0"/>
              <a:t>Hur förändrade den marknaden?</a:t>
            </a:r>
          </a:p>
          <a:p>
            <a:r>
              <a:rPr lang="sv-SE" dirty="0"/>
              <a:t>Vilka tekniska, ekonomiska, sociala eller andra faktorer var nödvändiga för förändringen?</a:t>
            </a:r>
          </a:p>
        </p:txBody>
      </p:sp>
    </p:spTree>
    <p:extLst>
      <p:ext uri="{BB962C8B-B14F-4D97-AF65-F5344CB8AC3E}">
        <p14:creationId xmlns:p14="http://schemas.microsoft.com/office/powerpoint/2010/main" val="799935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8F16B6-AA80-4BAE-BEF8-1CEC264664B7}"/>
              </a:ext>
            </a:extLst>
          </p:cNvPr>
          <p:cNvSpPr>
            <a:spLocks noGrp="1"/>
          </p:cNvSpPr>
          <p:nvPr>
            <p:ph type="title"/>
          </p:nvPr>
        </p:nvSpPr>
        <p:spPr/>
        <p:txBody>
          <a:bodyPr/>
          <a:lstStyle/>
          <a:p>
            <a:r>
              <a:rPr lang="sv-SE" dirty="0"/>
              <a:t>Be om pengar för att komma igång</a:t>
            </a:r>
          </a:p>
        </p:txBody>
      </p:sp>
      <p:sp>
        <p:nvSpPr>
          <p:cNvPr id="3" name="Platshållare för innehåll 2">
            <a:extLst>
              <a:ext uri="{FF2B5EF4-FFF2-40B4-BE49-F238E27FC236}">
                <a16:creationId xmlns:a16="http://schemas.microsoft.com/office/drawing/2014/main" id="{F7B1D848-B123-464D-A14B-D5E6B56799AD}"/>
              </a:ext>
            </a:extLst>
          </p:cNvPr>
          <p:cNvSpPr>
            <a:spLocks noGrp="1"/>
          </p:cNvSpPr>
          <p:nvPr>
            <p:ph idx="1"/>
          </p:nvPr>
        </p:nvSpPr>
        <p:spPr/>
        <p:txBody>
          <a:bodyPr/>
          <a:lstStyle/>
          <a:p>
            <a:r>
              <a:rPr lang="sv-SE" dirty="0"/>
              <a:t>Familj och vänner</a:t>
            </a:r>
          </a:p>
          <a:p>
            <a:r>
              <a:rPr lang="sv-SE" dirty="0"/>
              <a:t>Banklån</a:t>
            </a:r>
          </a:p>
          <a:p>
            <a:r>
              <a:rPr lang="sv-SE" dirty="0"/>
              <a:t>Kickstarter m </a:t>
            </a:r>
            <a:r>
              <a:rPr lang="sv-SE" dirty="0" err="1"/>
              <a:t>fl</a:t>
            </a:r>
            <a:endParaRPr lang="sv-SE" dirty="0"/>
          </a:p>
          <a:p>
            <a:r>
              <a:rPr lang="sv-SE" dirty="0">
                <a:hlinkClick r:id="rId2"/>
              </a:rPr>
              <a:t>Almi företagslån</a:t>
            </a:r>
            <a:endParaRPr lang="sv-SE" dirty="0"/>
          </a:p>
          <a:p>
            <a:r>
              <a:rPr lang="sv-SE" dirty="0">
                <a:hlinkClick r:id="rId3"/>
              </a:rPr>
              <a:t>Almi </a:t>
            </a:r>
            <a:r>
              <a:rPr lang="sv-SE" dirty="0" err="1">
                <a:hlinkClick r:id="rId3"/>
              </a:rPr>
              <a:t>Invest</a:t>
            </a:r>
            <a:endParaRPr lang="sv-SE" dirty="0"/>
          </a:p>
          <a:p>
            <a:r>
              <a:rPr lang="sv-SE" dirty="0" err="1">
                <a:hlinkClick r:id="rId4"/>
              </a:rPr>
              <a:t>Vinnova</a:t>
            </a:r>
            <a:endParaRPr lang="sv-SE" dirty="0"/>
          </a:p>
          <a:p>
            <a:r>
              <a:rPr lang="sv-SE" dirty="0">
                <a:hlinkClick r:id="rId5"/>
              </a:rPr>
              <a:t>Affärsänglar</a:t>
            </a:r>
            <a:endParaRPr lang="sv-SE" dirty="0"/>
          </a:p>
          <a:p>
            <a:endParaRPr lang="sv-SE" dirty="0"/>
          </a:p>
        </p:txBody>
      </p:sp>
    </p:spTree>
    <p:extLst>
      <p:ext uri="{BB962C8B-B14F-4D97-AF65-F5344CB8AC3E}">
        <p14:creationId xmlns:p14="http://schemas.microsoft.com/office/powerpoint/2010/main" val="3936060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76B3F7-17BC-4A34-9522-DBB12B66325B}"/>
              </a:ext>
            </a:extLst>
          </p:cNvPr>
          <p:cNvSpPr>
            <a:spLocks noGrp="1"/>
          </p:cNvSpPr>
          <p:nvPr>
            <p:ph type="title"/>
          </p:nvPr>
        </p:nvSpPr>
        <p:spPr/>
        <p:txBody>
          <a:bodyPr/>
          <a:lstStyle/>
          <a:p>
            <a:r>
              <a:rPr lang="sv-SE" dirty="0"/>
              <a:t>ALMI har flera olika lån</a:t>
            </a:r>
          </a:p>
        </p:txBody>
      </p:sp>
      <p:sp>
        <p:nvSpPr>
          <p:cNvPr id="3" name="Platshållare för innehåll 2">
            <a:extLst>
              <a:ext uri="{FF2B5EF4-FFF2-40B4-BE49-F238E27FC236}">
                <a16:creationId xmlns:a16="http://schemas.microsoft.com/office/drawing/2014/main" id="{89639CD2-2B12-4D2A-93BE-D54DBDDDDB8B}"/>
              </a:ext>
            </a:extLst>
          </p:cNvPr>
          <p:cNvSpPr>
            <a:spLocks noGrp="1"/>
          </p:cNvSpPr>
          <p:nvPr>
            <p:ph idx="1"/>
          </p:nvPr>
        </p:nvSpPr>
        <p:spPr>
          <a:xfrm>
            <a:off x="2589213" y="2133600"/>
            <a:ext cx="4280714" cy="3777622"/>
          </a:xfrm>
        </p:spPr>
        <p:txBody>
          <a:bodyPr/>
          <a:lstStyle/>
          <a:p>
            <a:r>
              <a:rPr lang="sv-SE" dirty="0"/>
              <a:t>Ofta är det lån med lång amorteringstid och amorteringsfritt första året. </a:t>
            </a:r>
          </a:p>
          <a:p>
            <a:r>
              <a:rPr lang="sv-SE" dirty="0"/>
              <a:t>Kan vara en kombination med banklån.</a:t>
            </a:r>
          </a:p>
          <a:p>
            <a:r>
              <a:rPr lang="sv-SE" dirty="0"/>
              <a:t>Kan krävas att du går </a:t>
            </a:r>
            <a:r>
              <a:rPr lang="sv-SE"/>
              <a:t>i borgen.</a:t>
            </a:r>
            <a:endParaRPr lang="sv-SE" dirty="0"/>
          </a:p>
        </p:txBody>
      </p:sp>
      <p:pic>
        <p:nvPicPr>
          <p:cNvPr id="5" name="Bildobjekt 4">
            <a:extLst>
              <a:ext uri="{FF2B5EF4-FFF2-40B4-BE49-F238E27FC236}">
                <a16:creationId xmlns:a16="http://schemas.microsoft.com/office/drawing/2014/main" id="{D648BFDB-61A7-48AD-AC29-A5B78D97232D}"/>
              </a:ext>
            </a:extLst>
          </p:cNvPr>
          <p:cNvPicPr>
            <a:picLocks noChangeAspect="1"/>
          </p:cNvPicPr>
          <p:nvPr/>
        </p:nvPicPr>
        <p:blipFill>
          <a:blip r:embed="rId2"/>
          <a:stretch>
            <a:fillRect/>
          </a:stretch>
        </p:blipFill>
        <p:spPr>
          <a:xfrm>
            <a:off x="7645330" y="1529669"/>
            <a:ext cx="4546670" cy="4847774"/>
          </a:xfrm>
          <a:prstGeom prst="rect">
            <a:avLst/>
          </a:prstGeom>
        </p:spPr>
      </p:pic>
    </p:spTree>
    <p:extLst>
      <p:ext uri="{BB962C8B-B14F-4D97-AF65-F5344CB8AC3E}">
        <p14:creationId xmlns:p14="http://schemas.microsoft.com/office/powerpoint/2010/main" val="321068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8F16B6-AA80-4BAE-BEF8-1CEC264664B7}"/>
              </a:ext>
            </a:extLst>
          </p:cNvPr>
          <p:cNvSpPr>
            <a:spLocks noGrp="1"/>
          </p:cNvSpPr>
          <p:nvPr>
            <p:ph type="title"/>
          </p:nvPr>
        </p:nvSpPr>
        <p:spPr/>
        <p:txBody>
          <a:bodyPr/>
          <a:lstStyle/>
          <a:p>
            <a:r>
              <a:rPr lang="sv-SE" dirty="0"/>
              <a:t>Affärsänglar – tidiga investerare</a:t>
            </a:r>
          </a:p>
        </p:txBody>
      </p:sp>
      <p:sp>
        <p:nvSpPr>
          <p:cNvPr id="3" name="Platshållare för innehåll 2">
            <a:extLst>
              <a:ext uri="{FF2B5EF4-FFF2-40B4-BE49-F238E27FC236}">
                <a16:creationId xmlns:a16="http://schemas.microsoft.com/office/drawing/2014/main" id="{F7B1D848-B123-464D-A14B-D5E6B56799AD}"/>
              </a:ext>
            </a:extLst>
          </p:cNvPr>
          <p:cNvSpPr>
            <a:spLocks noGrp="1"/>
          </p:cNvSpPr>
          <p:nvPr>
            <p:ph idx="1"/>
          </p:nvPr>
        </p:nvSpPr>
        <p:spPr/>
        <p:txBody>
          <a:bodyPr>
            <a:normAutofit lnSpcReduction="10000"/>
          </a:bodyPr>
          <a:lstStyle/>
          <a:p>
            <a:pPr algn="l"/>
            <a:r>
              <a:rPr lang="sv-SE" i="0" dirty="0">
                <a:solidFill>
                  <a:srgbClr val="000000"/>
                </a:solidFill>
                <a:effectLst/>
                <a:latin typeface="Arial" panose="020B0604020202020204" pitchFamily="34" charset="0"/>
              </a:rPr>
              <a:t>Affärsänglar är privatpersoner som satsar pengar och kunskap i nystartade, växande företag. Du som företagare kan via affärsängeln få tillgång till kapital, kompetens och nyttiga kontakter.</a:t>
            </a:r>
          </a:p>
          <a:p>
            <a:pPr algn="l"/>
            <a:r>
              <a:rPr lang="sv-SE" i="0" dirty="0">
                <a:solidFill>
                  <a:srgbClr val="000000"/>
                </a:solidFill>
                <a:effectLst/>
                <a:latin typeface="Arial" panose="020B0604020202020204" pitchFamily="34" charset="0"/>
              </a:rPr>
              <a:t>En affärsängel har ofta </a:t>
            </a:r>
            <a:r>
              <a:rPr lang="sv-SE" b="0" i="0" dirty="0">
                <a:solidFill>
                  <a:srgbClr val="000000"/>
                </a:solidFill>
                <a:effectLst/>
                <a:latin typeface="Arial" panose="020B0604020202020204" pitchFamily="34" charset="0"/>
              </a:rPr>
              <a:t>själv erfarenhet av att driva företag. Hen har också tid, stort engagemang och kapital att satsa i nya, lovande </a:t>
            </a:r>
            <a:r>
              <a:rPr lang="sv-SE" b="0" i="0" u="none" strike="noStrike" dirty="0">
                <a:solidFill>
                  <a:srgbClr val="000000"/>
                </a:solidFill>
                <a:effectLst/>
                <a:latin typeface="Arial" panose="020B0604020202020204" pitchFamily="34" charset="0"/>
              </a:rPr>
              <a:t>affärsidéer</a:t>
            </a:r>
            <a:r>
              <a:rPr lang="sv-SE" b="0" i="0" dirty="0">
                <a:solidFill>
                  <a:srgbClr val="000000"/>
                </a:solidFill>
                <a:effectLst/>
                <a:latin typeface="Arial" panose="020B0604020202020204" pitchFamily="34" charset="0"/>
              </a:rPr>
              <a:t> i snabbväxande </a:t>
            </a:r>
            <a:r>
              <a:rPr lang="sv-SE" b="0" i="0" u="none" strike="noStrike" dirty="0">
                <a:solidFill>
                  <a:srgbClr val="000000"/>
                </a:solidFill>
                <a:effectLst/>
                <a:latin typeface="Arial" panose="020B0604020202020204" pitchFamily="34" charset="0"/>
              </a:rPr>
              <a:t>branscher</a:t>
            </a:r>
            <a:r>
              <a:rPr lang="sv-SE" b="0" i="0" dirty="0">
                <a:solidFill>
                  <a:srgbClr val="000000"/>
                </a:solidFill>
                <a:effectLst/>
                <a:latin typeface="Arial" panose="020B0604020202020204" pitchFamily="34" charset="0"/>
              </a:rPr>
              <a:t>. Affärsängeln kan vara  beredd att arbeta själv i företaget.</a:t>
            </a:r>
          </a:p>
          <a:p>
            <a:pPr algn="l"/>
            <a:r>
              <a:rPr lang="sv-SE" b="0" i="0" dirty="0">
                <a:solidFill>
                  <a:srgbClr val="000000"/>
                </a:solidFill>
                <a:effectLst/>
                <a:latin typeface="Arial" panose="020B0604020202020204" pitchFamily="34" charset="0"/>
              </a:rPr>
              <a:t>Affärsänglar fungerar ofta som ett komplement till riskkapitalister genom att är mindre summor </a:t>
            </a:r>
          </a:p>
          <a:p>
            <a:pPr algn="l"/>
            <a:r>
              <a:rPr lang="sv-SE" dirty="0">
                <a:solidFill>
                  <a:srgbClr val="000000"/>
                </a:solidFill>
                <a:latin typeface="Arial" panose="020B0604020202020204" pitchFamily="34" charset="0"/>
              </a:rPr>
              <a:t>T</a:t>
            </a:r>
            <a:r>
              <a:rPr lang="sv-SE" b="0" i="0" dirty="0">
                <a:solidFill>
                  <a:srgbClr val="000000"/>
                </a:solidFill>
                <a:effectLst/>
                <a:latin typeface="Arial" panose="020B0604020202020204" pitchFamily="34" charset="0"/>
              </a:rPr>
              <a:t>idigare i processen än vad riskkapitalister. </a:t>
            </a:r>
          </a:p>
          <a:p>
            <a:pPr algn="l"/>
            <a:r>
              <a:rPr lang="sv-SE" b="0" i="0" dirty="0">
                <a:solidFill>
                  <a:srgbClr val="000000"/>
                </a:solidFill>
                <a:effectLst/>
                <a:latin typeface="Arial" panose="020B0604020202020204" pitchFamily="34" charset="0"/>
              </a:rPr>
              <a:t>Snabbare investeringsbeslut eftersom de investerar betydligt lägre belopp och förenar sin investering med personliga intressen. </a:t>
            </a:r>
          </a:p>
          <a:p>
            <a:endParaRPr lang="sv-SE" dirty="0">
              <a:hlinkClick r:id="rId2"/>
            </a:endParaRPr>
          </a:p>
          <a:p>
            <a:endParaRPr lang="sv-SE" dirty="0"/>
          </a:p>
        </p:txBody>
      </p:sp>
    </p:spTree>
    <p:extLst>
      <p:ext uri="{BB962C8B-B14F-4D97-AF65-F5344CB8AC3E}">
        <p14:creationId xmlns:p14="http://schemas.microsoft.com/office/powerpoint/2010/main" val="67696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8F16B6-AA80-4BAE-BEF8-1CEC264664B7}"/>
              </a:ext>
            </a:extLst>
          </p:cNvPr>
          <p:cNvSpPr>
            <a:spLocks noGrp="1"/>
          </p:cNvSpPr>
          <p:nvPr>
            <p:ph type="title"/>
          </p:nvPr>
        </p:nvSpPr>
        <p:spPr/>
        <p:txBody>
          <a:bodyPr/>
          <a:lstStyle/>
          <a:p>
            <a:r>
              <a:rPr lang="sv-SE" dirty="0"/>
              <a:t>Riskkapital</a:t>
            </a:r>
          </a:p>
        </p:txBody>
      </p:sp>
      <p:sp>
        <p:nvSpPr>
          <p:cNvPr id="3" name="Platshållare för innehåll 2">
            <a:extLst>
              <a:ext uri="{FF2B5EF4-FFF2-40B4-BE49-F238E27FC236}">
                <a16:creationId xmlns:a16="http://schemas.microsoft.com/office/drawing/2014/main" id="{F7B1D848-B123-464D-A14B-D5E6B56799AD}"/>
              </a:ext>
            </a:extLst>
          </p:cNvPr>
          <p:cNvSpPr>
            <a:spLocks noGrp="1"/>
          </p:cNvSpPr>
          <p:nvPr>
            <p:ph idx="1"/>
          </p:nvPr>
        </p:nvSpPr>
        <p:spPr/>
        <p:txBody>
          <a:bodyPr/>
          <a:lstStyle/>
          <a:p>
            <a:pPr algn="l"/>
            <a:r>
              <a:rPr lang="sv-SE" i="0" dirty="0">
                <a:solidFill>
                  <a:srgbClr val="000000"/>
                </a:solidFill>
                <a:effectLst/>
                <a:latin typeface="Arial" panose="020B0604020202020204" pitchFamily="34" charset="0"/>
              </a:rPr>
              <a:t>Riskkapital är en insats som en finansiär gör i ditt företag för att i framtiden kunna få avkastning på insatsen.</a:t>
            </a:r>
          </a:p>
          <a:p>
            <a:pPr algn="l"/>
            <a:r>
              <a:rPr lang="sv-SE" b="0" i="0" dirty="0">
                <a:solidFill>
                  <a:srgbClr val="000000"/>
                </a:solidFill>
                <a:effectLst/>
                <a:latin typeface="Arial" panose="020B0604020202020204" pitchFamily="34" charset="0"/>
              </a:rPr>
              <a:t>Genom att satsa pengar i företaget tar </a:t>
            </a:r>
            <a:r>
              <a:rPr lang="sv-SE" b="0" i="0" u="none" strike="noStrike" dirty="0">
                <a:solidFill>
                  <a:srgbClr val="000000"/>
                </a:solidFill>
                <a:effectLst/>
                <a:latin typeface="Arial" panose="020B0604020202020204" pitchFamily="34" charset="0"/>
              </a:rPr>
              <a:t>riskkapital</a:t>
            </a:r>
            <a:r>
              <a:rPr lang="sv-SE" b="0" i="0" dirty="0">
                <a:solidFill>
                  <a:srgbClr val="000000"/>
                </a:solidFill>
                <a:effectLst/>
                <a:latin typeface="Arial" panose="020B0604020202020204" pitchFamily="34" charset="0"/>
              </a:rPr>
              <a:t>ister en större risk än andra finansiärer som till exempel banker och andra långivare, därav namnet riskkapital. Gemensamt för allt riskkapital är att hela eller delar av kapitalet kan gå förlorat om inte företaget utvecklas som planerat.</a:t>
            </a:r>
          </a:p>
          <a:p>
            <a:r>
              <a:rPr lang="sv-SE" dirty="0" err="1">
                <a:hlinkClick r:id="rId2"/>
              </a:rPr>
              <a:t>Connect</a:t>
            </a:r>
            <a:endParaRPr lang="sv-SE" b="0" i="0" dirty="0">
              <a:solidFill>
                <a:srgbClr val="000000"/>
              </a:solidFill>
              <a:effectLst/>
              <a:latin typeface="Arial" panose="020B0604020202020204" pitchFamily="34" charset="0"/>
            </a:endParaRPr>
          </a:p>
          <a:p>
            <a:pPr algn="l"/>
            <a:endParaRPr lang="sv-SE" b="0" i="0" dirty="0">
              <a:solidFill>
                <a:srgbClr val="000000"/>
              </a:solidFill>
              <a:effectLst/>
              <a:latin typeface="Arial" panose="020B0604020202020204" pitchFamily="34" charset="0"/>
            </a:endParaRPr>
          </a:p>
          <a:p>
            <a:pPr algn="l"/>
            <a:r>
              <a:rPr lang="sv-SE" dirty="0">
                <a:solidFill>
                  <a:srgbClr val="000000"/>
                </a:solidFill>
                <a:latin typeface="Arial" panose="020B0604020202020204" pitchFamily="34" charset="0"/>
                <a:hlinkClick r:id="rId3"/>
              </a:rPr>
              <a:t>Firmalån.com</a:t>
            </a:r>
            <a:endParaRPr lang="sv-SE" b="0" i="0" dirty="0">
              <a:solidFill>
                <a:srgbClr val="000000"/>
              </a:solidFill>
              <a:effectLst/>
              <a:latin typeface="Arial" panose="020B0604020202020204" pitchFamily="34" charset="0"/>
            </a:endParaRPr>
          </a:p>
          <a:p>
            <a:pPr algn="l"/>
            <a:endParaRPr lang="sv-SE" b="0" i="0" dirty="0">
              <a:solidFill>
                <a:srgbClr val="000000"/>
              </a:solidFill>
              <a:effectLst/>
              <a:latin typeface="Arial" panose="020B0604020202020204" pitchFamily="34" charset="0"/>
            </a:endParaRPr>
          </a:p>
          <a:p>
            <a:endParaRPr lang="sv-SE" dirty="0"/>
          </a:p>
        </p:txBody>
      </p:sp>
    </p:spTree>
    <p:extLst>
      <p:ext uri="{BB962C8B-B14F-4D97-AF65-F5344CB8AC3E}">
        <p14:creationId xmlns:p14="http://schemas.microsoft.com/office/powerpoint/2010/main" val="1319874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1E1DCD-9514-443B-A185-92B41A2F2524}"/>
              </a:ext>
            </a:extLst>
          </p:cNvPr>
          <p:cNvSpPr>
            <a:spLocks noGrp="1"/>
          </p:cNvSpPr>
          <p:nvPr>
            <p:ph type="title"/>
          </p:nvPr>
        </p:nvSpPr>
        <p:spPr/>
        <p:txBody>
          <a:bodyPr/>
          <a:lstStyle/>
          <a:p>
            <a:r>
              <a:rPr lang="sv-SE" dirty="0"/>
              <a:t>Diskutera finansiering</a:t>
            </a:r>
          </a:p>
        </p:txBody>
      </p:sp>
      <p:sp>
        <p:nvSpPr>
          <p:cNvPr id="3" name="Platshållare för innehåll 2">
            <a:extLst>
              <a:ext uri="{FF2B5EF4-FFF2-40B4-BE49-F238E27FC236}">
                <a16:creationId xmlns:a16="http://schemas.microsoft.com/office/drawing/2014/main" id="{550693E6-6704-45C8-AA58-EFF3264C7688}"/>
              </a:ext>
            </a:extLst>
          </p:cNvPr>
          <p:cNvSpPr>
            <a:spLocks noGrp="1"/>
          </p:cNvSpPr>
          <p:nvPr>
            <p:ph idx="1"/>
          </p:nvPr>
        </p:nvSpPr>
        <p:spPr/>
        <p:txBody>
          <a:bodyPr/>
          <a:lstStyle/>
          <a:p>
            <a:r>
              <a:rPr lang="sv-SE" dirty="0"/>
              <a:t>Visioner och planer om ni skulle starta på riktigt:</a:t>
            </a:r>
          </a:p>
          <a:p>
            <a:r>
              <a:rPr lang="sv-SE" dirty="0"/>
              <a:t>Hur skulle ni gå till väga för att ordna finansiering?</a:t>
            </a:r>
          </a:p>
          <a:p>
            <a:r>
              <a:rPr lang="sv-SE" dirty="0"/>
              <a:t>Följ länkarna till Almi, </a:t>
            </a:r>
            <a:r>
              <a:rPr lang="sv-SE" dirty="0" err="1"/>
              <a:t>Vinnova</a:t>
            </a:r>
            <a:r>
              <a:rPr lang="sv-SE" dirty="0"/>
              <a:t>, </a:t>
            </a:r>
            <a:r>
              <a:rPr lang="sv-SE" dirty="0" err="1"/>
              <a:t>Connect</a:t>
            </a:r>
            <a:r>
              <a:rPr lang="sv-SE" dirty="0"/>
              <a:t> och se vad ni hittar.</a:t>
            </a:r>
          </a:p>
        </p:txBody>
      </p:sp>
    </p:spTree>
    <p:extLst>
      <p:ext uri="{BB962C8B-B14F-4D97-AF65-F5344CB8AC3E}">
        <p14:creationId xmlns:p14="http://schemas.microsoft.com/office/powerpoint/2010/main" val="3558030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8D7001-1F65-4271-8FCA-6526062AAE1E}"/>
              </a:ext>
            </a:extLst>
          </p:cNvPr>
          <p:cNvSpPr>
            <a:spLocks noGrp="1"/>
          </p:cNvSpPr>
          <p:nvPr>
            <p:ph type="title"/>
          </p:nvPr>
        </p:nvSpPr>
        <p:spPr/>
        <p:txBody>
          <a:bodyPr/>
          <a:lstStyle/>
          <a:p>
            <a:r>
              <a:rPr lang="sv-SE" dirty="0"/>
              <a:t>När?</a:t>
            </a:r>
          </a:p>
        </p:txBody>
      </p:sp>
      <p:sp>
        <p:nvSpPr>
          <p:cNvPr id="3" name="Platshållare för innehåll 2">
            <a:extLst>
              <a:ext uri="{FF2B5EF4-FFF2-40B4-BE49-F238E27FC236}">
                <a16:creationId xmlns:a16="http://schemas.microsoft.com/office/drawing/2014/main" id="{ADCF87BF-E262-4B7F-8CB0-46655A3C24EF}"/>
              </a:ext>
            </a:extLst>
          </p:cNvPr>
          <p:cNvSpPr>
            <a:spLocks noGrp="1"/>
          </p:cNvSpPr>
          <p:nvPr>
            <p:ph idx="1"/>
          </p:nvPr>
        </p:nvSpPr>
        <p:spPr/>
        <p:txBody>
          <a:bodyPr/>
          <a:lstStyle/>
          <a:p>
            <a:r>
              <a:rPr lang="sv-SE" dirty="0"/>
              <a:t>Ska man vänta tills man får offerera eller sälja?</a:t>
            </a:r>
          </a:p>
          <a:p>
            <a:r>
              <a:rPr lang="sv-SE" dirty="0"/>
              <a:t>Eller ska man starta det med en gång så att man kan börja marknadsföra det?</a:t>
            </a:r>
          </a:p>
          <a:p>
            <a:r>
              <a:rPr lang="sv-SE" dirty="0"/>
              <a:t>Affärsidén kan förändras och namnet med den.</a:t>
            </a:r>
          </a:p>
          <a:p>
            <a:r>
              <a:rPr lang="sv-SE" dirty="0"/>
              <a:t>Man behöver ett namn på bolaget som hänger ihop med domännamnet.</a:t>
            </a:r>
          </a:p>
          <a:p>
            <a:endParaRPr lang="sv-SE" dirty="0"/>
          </a:p>
        </p:txBody>
      </p:sp>
    </p:spTree>
    <p:extLst>
      <p:ext uri="{BB962C8B-B14F-4D97-AF65-F5344CB8AC3E}">
        <p14:creationId xmlns:p14="http://schemas.microsoft.com/office/powerpoint/2010/main" val="966058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8F16B6-AA80-4BAE-BEF8-1CEC264664B7}"/>
              </a:ext>
            </a:extLst>
          </p:cNvPr>
          <p:cNvSpPr>
            <a:spLocks noGrp="1"/>
          </p:cNvSpPr>
          <p:nvPr>
            <p:ph type="title"/>
          </p:nvPr>
        </p:nvSpPr>
        <p:spPr/>
        <p:txBody>
          <a:bodyPr/>
          <a:lstStyle/>
          <a:p>
            <a:r>
              <a:rPr lang="sv-SE" dirty="0"/>
              <a:t>Inkubatorer</a:t>
            </a:r>
          </a:p>
        </p:txBody>
      </p:sp>
      <p:sp>
        <p:nvSpPr>
          <p:cNvPr id="3" name="Platshållare för innehåll 2">
            <a:extLst>
              <a:ext uri="{FF2B5EF4-FFF2-40B4-BE49-F238E27FC236}">
                <a16:creationId xmlns:a16="http://schemas.microsoft.com/office/drawing/2014/main" id="{F7B1D848-B123-464D-A14B-D5E6B56799AD}"/>
              </a:ext>
            </a:extLst>
          </p:cNvPr>
          <p:cNvSpPr>
            <a:spLocks noGrp="1"/>
          </p:cNvSpPr>
          <p:nvPr>
            <p:ph idx="1"/>
          </p:nvPr>
        </p:nvSpPr>
        <p:spPr/>
        <p:txBody>
          <a:bodyPr/>
          <a:lstStyle/>
          <a:p>
            <a:endParaRPr lang="sv-SE" dirty="0"/>
          </a:p>
        </p:txBody>
      </p:sp>
    </p:spTree>
    <p:extLst>
      <p:ext uri="{BB962C8B-B14F-4D97-AF65-F5344CB8AC3E}">
        <p14:creationId xmlns:p14="http://schemas.microsoft.com/office/powerpoint/2010/main" val="1126345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45D0B3-1CC1-4F1E-9E25-653C3CB703F7}"/>
              </a:ext>
            </a:extLst>
          </p:cNvPr>
          <p:cNvSpPr>
            <a:spLocks noGrp="1"/>
          </p:cNvSpPr>
          <p:nvPr>
            <p:ph type="title"/>
          </p:nvPr>
        </p:nvSpPr>
        <p:spPr/>
        <p:txBody>
          <a:bodyPr/>
          <a:lstStyle/>
          <a:p>
            <a:r>
              <a:rPr lang="sv-SE" dirty="0"/>
              <a:t>Läs mer</a:t>
            </a:r>
          </a:p>
        </p:txBody>
      </p:sp>
      <p:sp>
        <p:nvSpPr>
          <p:cNvPr id="3" name="Platshållare för innehåll 2">
            <a:extLst>
              <a:ext uri="{FF2B5EF4-FFF2-40B4-BE49-F238E27FC236}">
                <a16:creationId xmlns:a16="http://schemas.microsoft.com/office/drawing/2014/main" id="{D0DF7CB6-99F7-456C-9C1C-0B857A986CED}"/>
              </a:ext>
            </a:extLst>
          </p:cNvPr>
          <p:cNvSpPr>
            <a:spLocks noGrp="1"/>
          </p:cNvSpPr>
          <p:nvPr>
            <p:ph idx="1"/>
          </p:nvPr>
        </p:nvSpPr>
        <p:spPr/>
        <p:txBody>
          <a:bodyPr/>
          <a:lstStyle/>
          <a:p>
            <a:r>
              <a:rPr lang="sv-SE" dirty="0"/>
              <a:t>Verksamt.se</a:t>
            </a:r>
          </a:p>
          <a:p>
            <a:r>
              <a:rPr lang="sv-SE" dirty="0">
                <a:hlinkClick r:id="rId2"/>
              </a:rPr>
              <a:t>Verksamt FAQ</a:t>
            </a:r>
            <a:endParaRPr lang="sv-SE" dirty="0"/>
          </a:p>
          <a:p>
            <a:r>
              <a:rPr lang="sv-SE" dirty="0" err="1">
                <a:hlinkClick r:id="rId3"/>
              </a:rPr>
              <a:t>Breakit</a:t>
            </a:r>
            <a:r>
              <a:rPr lang="sv-SE" dirty="0">
                <a:hlinkClick r:id="rId3"/>
              </a:rPr>
              <a:t> om Värsta riskkapitalisterna</a:t>
            </a:r>
            <a:r>
              <a:rPr lang="sv-SE" dirty="0"/>
              <a:t> </a:t>
            </a:r>
          </a:p>
          <a:p>
            <a:r>
              <a:rPr lang="sv-SE" b="0" i="0" u="none" strike="noStrike" dirty="0">
                <a:solidFill>
                  <a:srgbClr val="1A0DAB"/>
                </a:solidFill>
                <a:effectLst/>
                <a:latin typeface="arial" panose="020B0604020202020204" pitchFamily="34" charset="0"/>
                <a:hlinkClick r:id="rId4"/>
              </a:rPr>
              <a:t>Hon är Sveriges mäktigaste kvinnliga riskkapitalist - Di Digital </a:t>
            </a:r>
          </a:p>
          <a:p>
            <a:r>
              <a:rPr lang="sv-SE" u="sng" dirty="0">
                <a:solidFill>
                  <a:srgbClr val="1A0DAB"/>
                </a:solidFill>
                <a:latin typeface="arial" panose="020B0604020202020204" pitchFamily="34" charset="0"/>
                <a:hlinkClick r:id="rId5"/>
              </a:rPr>
              <a:t>Här är riskkapitalisterna som vill rädda världen | SvD</a:t>
            </a:r>
          </a:p>
          <a:p>
            <a:r>
              <a:rPr lang="sv-SE" b="0" i="0" u="sng" dirty="0">
                <a:solidFill>
                  <a:srgbClr val="1A0DAB"/>
                </a:solidFill>
                <a:effectLst/>
                <a:latin typeface="arial" panose="020B0604020202020204" pitchFamily="34" charset="0"/>
                <a:hlinkClick r:id="rId6"/>
              </a:rPr>
              <a:t>Tio riskkapitalister som tror på teknik - Ny Teknik</a:t>
            </a:r>
          </a:p>
          <a:p>
            <a:endParaRPr lang="sv-SE" b="0" i="0" u="none" strike="noStrike" dirty="0">
              <a:solidFill>
                <a:srgbClr val="1A0DAB"/>
              </a:solidFill>
              <a:effectLst/>
              <a:latin typeface="arial" panose="020B0604020202020204" pitchFamily="34" charset="0"/>
              <a:hlinkClick r:id="rId4"/>
            </a:endParaRPr>
          </a:p>
          <a:p>
            <a:endParaRPr lang="sv-SE" dirty="0"/>
          </a:p>
          <a:p>
            <a:endParaRPr lang="sv-SE" dirty="0"/>
          </a:p>
        </p:txBody>
      </p:sp>
    </p:spTree>
    <p:extLst>
      <p:ext uri="{BB962C8B-B14F-4D97-AF65-F5344CB8AC3E}">
        <p14:creationId xmlns:p14="http://schemas.microsoft.com/office/powerpoint/2010/main" val="767101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EF449A-E78B-4C25-B56B-9FEDF9A6A0B2}"/>
              </a:ext>
            </a:extLst>
          </p:cNvPr>
          <p:cNvSpPr>
            <a:spLocks noGrp="1"/>
          </p:cNvSpPr>
          <p:nvPr>
            <p:ph type="title"/>
          </p:nvPr>
        </p:nvSpPr>
        <p:spPr/>
        <p:txBody>
          <a:bodyPr/>
          <a:lstStyle/>
          <a:p>
            <a:r>
              <a:rPr lang="sv-SE" dirty="0"/>
              <a:t>Bolagsform</a:t>
            </a:r>
          </a:p>
        </p:txBody>
      </p:sp>
      <p:sp>
        <p:nvSpPr>
          <p:cNvPr id="3" name="Platshållare för innehåll 2">
            <a:extLst>
              <a:ext uri="{FF2B5EF4-FFF2-40B4-BE49-F238E27FC236}">
                <a16:creationId xmlns:a16="http://schemas.microsoft.com/office/drawing/2014/main" id="{CDA2BA01-44D9-43D1-8C8B-443E57CEC9F9}"/>
              </a:ext>
            </a:extLst>
          </p:cNvPr>
          <p:cNvSpPr>
            <a:spLocks noGrp="1"/>
          </p:cNvSpPr>
          <p:nvPr>
            <p:ph idx="1"/>
          </p:nvPr>
        </p:nvSpPr>
        <p:spPr/>
        <p:txBody>
          <a:bodyPr>
            <a:normAutofit fontScale="85000" lnSpcReduction="20000"/>
          </a:bodyPr>
          <a:lstStyle/>
          <a:p>
            <a:r>
              <a:rPr lang="sv-SE" dirty="0"/>
              <a:t>Enskild firma (näringsverksamhet</a:t>
            </a:r>
          </a:p>
          <a:p>
            <a:pPr lvl="1"/>
            <a:r>
              <a:rPr lang="sv-SE" dirty="0">
                <a:solidFill>
                  <a:srgbClr val="000000"/>
                </a:solidFill>
                <a:latin typeface="Arial" panose="020B0604020202020204" pitchFamily="34" charset="0"/>
              </a:rPr>
              <a:t>D</a:t>
            </a:r>
            <a:r>
              <a:rPr lang="sv-SE" b="0" i="0" dirty="0">
                <a:solidFill>
                  <a:srgbClr val="000000"/>
                </a:solidFill>
                <a:effectLst/>
                <a:latin typeface="Arial" panose="020B0604020202020204" pitchFamily="34" charset="0"/>
              </a:rPr>
              <a:t>u är personligen ansvarar för företaget.</a:t>
            </a:r>
          </a:p>
          <a:p>
            <a:r>
              <a:rPr lang="sv-SE" dirty="0"/>
              <a:t>Handelsbolag</a:t>
            </a:r>
          </a:p>
          <a:p>
            <a:pPr lvl="1"/>
            <a:r>
              <a:rPr lang="sv-SE" i="0" dirty="0">
                <a:solidFill>
                  <a:srgbClr val="000000"/>
                </a:solidFill>
                <a:effectLst/>
                <a:latin typeface="Arial" panose="020B0604020202020204" pitchFamily="34" charset="0"/>
              </a:rPr>
              <a:t>Två eller flera bolagsmän, alltså delägare. </a:t>
            </a:r>
          </a:p>
          <a:p>
            <a:pPr lvl="1"/>
            <a:r>
              <a:rPr lang="sv-SE" b="0" i="0" dirty="0">
                <a:solidFill>
                  <a:srgbClr val="000000"/>
                </a:solidFill>
                <a:effectLst/>
                <a:latin typeface="Arial" panose="020B0604020202020204" pitchFamily="34" charset="0"/>
              </a:rPr>
              <a:t>Bolagsmännen alltid personligt och solidariskt ansvariga</a:t>
            </a:r>
            <a:endParaRPr lang="sv-SE" dirty="0"/>
          </a:p>
          <a:p>
            <a:r>
              <a:rPr lang="sv-SE" dirty="0"/>
              <a:t>Aktiebolag</a:t>
            </a:r>
          </a:p>
          <a:p>
            <a:pPr lvl="1"/>
            <a:r>
              <a:rPr lang="sv-SE" dirty="0"/>
              <a:t>25 000 Kr i aktiekapital</a:t>
            </a:r>
          </a:p>
          <a:p>
            <a:pPr lvl="1"/>
            <a:r>
              <a:rPr lang="sv-SE" dirty="0"/>
              <a:t>Aktier</a:t>
            </a:r>
          </a:p>
          <a:p>
            <a:r>
              <a:rPr lang="sv-SE" dirty="0"/>
              <a:t>Stiftelse</a:t>
            </a:r>
          </a:p>
          <a:p>
            <a:r>
              <a:rPr lang="sv-SE" dirty="0"/>
              <a:t>Ideell förening</a:t>
            </a:r>
          </a:p>
          <a:p>
            <a:r>
              <a:rPr lang="sv-SE" dirty="0"/>
              <a:t>Faktureringsbolag</a:t>
            </a:r>
          </a:p>
          <a:p>
            <a:r>
              <a:rPr lang="sv-SE" dirty="0"/>
              <a:t>Läs mer: </a:t>
            </a:r>
            <a:r>
              <a:rPr lang="sv-SE" dirty="0">
                <a:hlinkClick r:id="rId2"/>
              </a:rPr>
              <a:t>Verksamt.se</a:t>
            </a:r>
            <a:endParaRPr lang="sv-SE" dirty="0"/>
          </a:p>
        </p:txBody>
      </p:sp>
    </p:spTree>
    <p:extLst>
      <p:ext uri="{BB962C8B-B14F-4D97-AF65-F5344CB8AC3E}">
        <p14:creationId xmlns:p14="http://schemas.microsoft.com/office/powerpoint/2010/main" val="684574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EF449A-E78B-4C25-B56B-9FEDF9A6A0B2}"/>
              </a:ext>
            </a:extLst>
          </p:cNvPr>
          <p:cNvSpPr>
            <a:spLocks noGrp="1"/>
          </p:cNvSpPr>
          <p:nvPr>
            <p:ph type="title"/>
          </p:nvPr>
        </p:nvSpPr>
        <p:spPr/>
        <p:txBody>
          <a:bodyPr/>
          <a:lstStyle/>
          <a:p>
            <a:r>
              <a:rPr lang="sv-SE" dirty="0"/>
              <a:t>Enskild firma</a:t>
            </a:r>
          </a:p>
        </p:txBody>
      </p:sp>
      <p:sp>
        <p:nvSpPr>
          <p:cNvPr id="3" name="Platshållare för innehåll 2">
            <a:extLst>
              <a:ext uri="{FF2B5EF4-FFF2-40B4-BE49-F238E27FC236}">
                <a16:creationId xmlns:a16="http://schemas.microsoft.com/office/drawing/2014/main" id="{CDA2BA01-44D9-43D1-8C8B-443E57CEC9F9}"/>
              </a:ext>
            </a:extLst>
          </p:cNvPr>
          <p:cNvSpPr>
            <a:spLocks noGrp="1"/>
          </p:cNvSpPr>
          <p:nvPr>
            <p:ph idx="1"/>
          </p:nvPr>
        </p:nvSpPr>
        <p:spPr/>
        <p:txBody>
          <a:bodyPr/>
          <a:lstStyle/>
          <a:p>
            <a:r>
              <a:rPr lang="sv-SE" b="0" i="0" dirty="0">
                <a:solidFill>
                  <a:srgbClr val="000000"/>
                </a:solidFill>
                <a:effectLst/>
                <a:latin typeface="Arial" panose="020B0604020202020204" pitchFamily="34" charset="0"/>
              </a:rPr>
              <a:t>En </a:t>
            </a:r>
            <a:r>
              <a:rPr lang="sv-SE" b="0" i="0" u="none" strike="noStrike" dirty="0">
                <a:solidFill>
                  <a:srgbClr val="000000"/>
                </a:solidFill>
                <a:effectLst/>
                <a:latin typeface="Arial" panose="020B0604020202020204" pitchFamily="34" charset="0"/>
              </a:rPr>
              <a:t>enskild näringsidkare</a:t>
            </a:r>
            <a:r>
              <a:rPr lang="sv-SE" b="0" i="0" dirty="0">
                <a:solidFill>
                  <a:srgbClr val="000000"/>
                </a:solidFill>
                <a:effectLst/>
                <a:latin typeface="Arial" panose="020B0604020202020204" pitchFamily="34" charset="0"/>
              </a:rPr>
              <a:t> är ingen juridisk person. </a:t>
            </a:r>
          </a:p>
          <a:p>
            <a:r>
              <a:rPr lang="sv-SE" b="0" i="0" dirty="0">
                <a:solidFill>
                  <a:srgbClr val="000000"/>
                </a:solidFill>
                <a:effectLst/>
                <a:latin typeface="Arial" panose="020B0604020202020204" pitchFamily="34" charset="0"/>
              </a:rPr>
              <a:t>Som organisationsnummer används företagarens personnummer. </a:t>
            </a:r>
          </a:p>
          <a:p>
            <a:r>
              <a:rPr lang="sv-SE" b="0" i="0" dirty="0">
                <a:solidFill>
                  <a:srgbClr val="000000"/>
                </a:solidFill>
                <a:effectLst/>
                <a:latin typeface="Arial" panose="020B0604020202020204" pitchFamily="34" charset="0"/>
              </a:rPr>
              <a:t>Det innebär att du som enskild näringsidkare personligen ansvarar för företagets alla förpliktelser, exempelvis </a:t>
            </a:r>
            <a:r>
              <a:rPr lang="sv-SE" b="0" u="none" strike="noStrike" dirty="0">
                <a:solidFill>
                  <a:srgbClr val="000000"/>
                </a:solidFill>
                <a:effectLst/>
                <a:latin typeface="Arial" panose="020B0604020202020204" pitchFamily="34" charset="0"/>
              </a:rPr>
              <a:t>skulder</a:t>
            </a:r>
            <a:r>
              <a:rPr lang="sv-SE" b="0" i="0" dirty="0">
                <a:solidFill>
                  <a:srgbClr val="000000"/>
                </a:solidFill>
                <a:effectLst/>
                <a:latin typeface="Arial" panose="020B0604020202020204" pitchFamily="34" charset="0"/>
              </a:rPr>
              <a:t> och ingångna </a:t>
            </a:r>
            <a:r>
              <a:rPr lang="sv-SE" b="0" i="0" u="none" strike="noStrike" dirty="0">
                <a:solidFill>
                  <a:srgbClr val="000000"/>
                </a:solidFill>
                <a:effectLst/>
                <a:latin typeface="Arial" panose="020B0604020202020204" pitchFamily="34" charset="0"/>
              </a:rPr>
              <a:t>avtal</a:t>
            </a:r>
            <a:r>
              <a:rPr lang="sv-SE" b="0" i="0" dirty="0">
                <a:solidFill>
                  <a:srgbClr val="000000"/>
                </a:solidFill>
                <a:effectLst/>
                <a:latin typeface="Arial" panose="020B0604020202020204" pitchFamily="34" charset="0"/>
              </a:rPr>
              <a:t>. </a:t>
            </a:r>
          </a:p>
          <a:p>
            <a:r>
              <a:rPr lang="sv-SE" b="0" i="0" dirty="0">
                <a:solidFill>
                  <a:srgbClr val="000000"/>
                </a:solidFill>
                <a:effectLst/>
                <a:latin typeface="Arial" panose="020B0604020202020204" pitchFamily="34" charset="0"/>
              </a:rPr>
              <a:t>Det är du som privatperson och inte företaget som till exempel hyr en lokal eller är part i en domstolsprocess. </a:t>
            </a:r>
          </a:p>
          <a:p>
            <a:r>
              <a:rPr lang="sv-SE" b="0" i="0" dirty="0">
                <a:solidFill>
                  <a:srgbClr val="000000"/>
                </a:solidFill>
                <a:effectLst/>
                <a:latin typeface="Arial" panose="020B0604020202020204" pitchFamily="34" charset="0"/>
              </a:rPr>
              <a:t>Det betyder också att du själv måste betala företagets skulder om inte pengarna i företaget räcker till. </a:t>
            </a:r>
          </a:p>
          <a:p>
            <a:r>
              <a:rPr lang="sv-SE" b="0" i="0" dirty="0">
                <a:solidFill>
                  <a:srgbClr val="000000"/>
                </a:solidFill>
                <a:effectLst/>
                <a:latin typeface="Arial" panose="020B0604020202020204" pitchFamily="34" charset="0"/>
              </a:rPr>
              <a:t>En del av den personliga risken kan du minska genom att teckna en företagsförsäkring. </a:t>
            </a:r>
            <a:endParaRPr lang="sv-SE" dirty="0"/>
          </a:p>
          <a:p>
            <a:endParaRPr lang="sv-SE" dirty="0"/>
          </a:p>
        </p:txBody>
      </p:sp>
    </p:spTree>
    <p:extLst>
      <p:ext uri="{BB962C8B-B14F-4D97-AF65-F5344CB8AC3E}">
        <p14:creationId xmlns:p14="http://schemas.microsoft.com/office/powerpoint/2010/main" val="2274378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EF449A-E78B-4C25-B56B-9FEDF9A6A0B2}"/>
              </a:ext>
            </a:extLst>
          </p:cNvPr>
          <p:cNvSpPr>
            <a:spLocks noGrp="1"/>
          </p:cNvSpPr>
          <p:nvPr>
            <p:ph type="title"/>
          </p:nvPr>
        </p:nvSpPr>
        <p:spPr/>
        <p:txBody>
          <a:bodyPr/>
          <a:lstStyle/>
          <a:p>
            <a:r>
              <a:rPr lang="sv-SE" dirty="0"/>
              <a:t>Handelsbolag</a:t>
            </a:r>
          </a:p>
        </p:txBody>
      </p:sp>
      <p:sp>
        <p:nvSpPr>
          <p:cNvPr id="3" name="Platshållare för innehåll 2">
            <a:extLst>
              <a:ext uri="{FF2B5EF4-FFF2-40B4-BE49-F238E27FC236}">
                <a16:creationId xmlns:a16="http://schemas.microsoft.com/office/drawing/2014/main" id="{CDA2BA01-44D9-43D1-8C8B-443E57CEC9F9}"/>
              </a:ext>
            </a:extLst>
          </p:cNvPr>
          <p:cNvSpPr>
            <a:spLocks noGrp="1"/>
          </p:cNvSpPr>
          <p:nvPr>
            <p:ph idx="1"/>
          </p:nvPr>
        </p:nvSpPr>
        <p:spPr/>
        <p:txBody>
          <a:bodyPr/>
          <a:lstStyle/>
          <a:p>
            <a:r>
              <a:rPr lang="sv-SE" b="1" i="0" dirty="0">
                <a:solidFill>
                  <a:srgbClr val="000000"/>
                </a:solidFill>
                <a:effectLst/>
                <a:latin typeface="Arial" panose="020B0604020202020204" pitchFamily="34" charset="0"/>
              </a:rPr>
              <a:t>Ett handelsbolag är ett företag som har två eller flera bolagsmän, alltså delägare. Bolagsmännen kan vara privatpersoner eller företag. Handelsbolaget är i sig en juridisk person.</a:t>
            </a:r>
          </a:p>
          <a:p>
            <a:r>
              <a:rPr lang="sv-SE" b="0" i="0" dirty="0">
                <a:solidFill>
                  <a:srgbClr val="000000"/>
                </a:solidFill>
                <a:effectLst/>
                <a:latin typeface="Arial" panose="020B0604020202020204" pitchFamily="34" charset="0"/>
              </a:rPr>
              <a:t>I ett </a:t>
            </a:r>
            <a:r>
              <a:rPr lang="sv-SE" b="0" i="0" u="none" strike="noStrike" dirty="0">
                <a:solidFill>
                  <a:srgbClr val="000000"/>
                </a:solidFill>
                <a:effectLst/>
                <a:latin typeface="Arial" panose="020B0604020202020204" pitchFamily="34" charset="0"/>
              </a:rPr>
              <a:t>handelsbolag</a:t>
            </a:r>
            <a:r>
              <a:rPr lang="sv-SE" b="0" i="0" dirty="0">
                <a:solidFill>
                  <a:srgbClr val="000000"/>
                </a:solidFill>
                <a:effectLst/>
                <a:latin typeface="Arial" panose="020B0604020202020204" pitchFamily="34" charset="0"/>
              </a:rPr>
              <a:t> är bolagsmännen alltid personligt och solidariskt ansvariga gentemot utomstående och det kan aldrig avtalas bort. Det personliga ansvaret innebär att bolagsmännen ansvarar med sin privata ekonomi för företagets </a:t>
            </a:r>
            <a:r>
              <a:rPr lang="sv-SE" b="0" i="0" u="none" strike="noStrike" dirty="0">
                <a:solidFill>
                  <a:srgbClr val="000000"/>
                </a:solidFill>
                <a:effectLst/>
                <a:latin typeface="Arial" panose="020B0604020202020204" pitchFamily="34" charset="0"/>
              </a:rPr>
              <a:t>skulder</a:t>
            </a:r>
            <a:r>
              <a:rPr lang="sv-SE" b="0" i="0" dirty="0">
                <a:solidFill>
                  <a:srgbClr val="000000"/>
                </a:solidFill>
                <a:effectLst/>
                <a:latin typeface="Arial" panose="020B0604020202020204" pitchFamily="34" charset="0"/>
              </a:rPr>
              <a:t> och ingångna avtal. Det solidariska ansvaret innebär att var och en av bolagsmännen personligen kan tvingas betala företagets alla skulder. Den som har betalat får i sin tur kräva de andra bolagsmännen på deras andel i skulden.</a:t>
            </a:r>
            <a:endParaRPr lang="sv-SE" dirty="0"/>
          </a:p>
          <a:p>
            <a:endParaRPr lang="sv-SE" dirty="0"/>
          </a:p>
        </p:txBody>
      </p:sp>
    </p:spTree>
    <p:extLst>
      <p:ext uri="{BB962C8B-B14F-4D97-AF65-F5344CB8AC3E}">
        <p14:creationId xmlns:p14="http://schemas.microsoft.com/office/powerpoint/2010/main" val="4089563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6E1FD7-7094-4A2F-97CF-28BA6D7C456E}"/>
              </a:ext>
            </a:extLst>
          </p:cNvPr>
          <p:cNvSpPr>
            <a:spLocks noGrp="1"/>
          </p:cNvSpPr>
          <p:nvPr>
            <p:ph type="title"/>
          </p:nvPr>
        </p:nvSpPr>
        <p:spPr/>
        <p:txBody>
          <a:bodyPr/>
          <a:lstStyle/>
          <a:p>
            <a:r>
              <a:rPr lang="sv-SE" dirty="0"/>
              <a:t>Aktiebolag</a:t>
            </a:r>
          </a:p>
        </p:txBody>
      </p:sp>
      <p:sp>
        <p:nvSpPr>
          <p:cNvPr id="3" name="Platshållare för innehåll 2">
            <a:extLst>
              <a:ext uri="{FF2B5EF4-FFF2-40B4-BE49-F238E27FC236}">
                <a16:creationId xmlns:a16="http://schemas.microsoft.com/office/drawing/2014/main" id="{92DDE374-8542-4E0D-986E-38E458F7C294}"/>
              </a:ext>
            </a:extLst>
          </p:cNvPr>
          <p:cNvSpPr>
            <a:spLocks noGrp="1"/>
          </p:cNvSpPr>
          <p:nvPr>
            <p:ph idx="1"/>
          </p:nvPr>
        </p:nvSpPr>
        <p:spPr>
          <a:xfrm>
            <a:off x="2589212" y="2133600"/>
            <a:ext cx="8915400" cy="4100290"/>
          </a:xfrm>
        </p:spPr>
        <p:txBody>
          <a:bodyPr>
            <a:normAutofit fontScale="85000" lnSpcReduction="10000"/>
          </a:bodyPr>
          <a:lstStyle/>
          <a:p>
            <a:r>
              <a:rPr lang="sv-SE" i="0" dirty="0">
                <a:solidFill>
                  <a:srgbClr val="000000"/>
                </a:solidFill>
                <a:effectLst/>
                <a:latin typeface="Arial" panose="020B0604020202020204" pitchFamily="34" charset="0"/>
              </a:rPr>
              <a:t>Ett aktiebolag är ett företag där delägarna, alltså aktieägarna, normalt sett inte har ett personligt ansvar för företagets skulder. För att starta ett aktiebolag behöver du en kapitalinsats.</a:t>
            </a:r>
          </a:p>
          <a:p>
            <a:r>
              <a:rPr lang="sv-SE" b="0" i="0" dirty="0">
                <a:solidFill>
                  <a:srgbClr val="000000"/>
                </a:solidFill>
                <a:effectLst/>
                <a:latin typeface="Arial" panose="020B0604020202020204" pitchFamily="34" charset="0"/>
              </a:rPr>
              <a:t>När du startar ett </a:t>
            </a:r>
            <a:r>
              <a:rPr lang="sv-SE" b="0" i="0" u="none" strike="noStrike" dirty="0">
                <a:solidFill>
                  <a:srgbClr val="000000"/>
                </a:solidFill>
                <a:effectLst/>
                <a:latin typeface="Arial" panose="020B0604020202020204" pitchFamily="34" charset="0"/>
              </a:rPr>
              <a:t>aktie</a:t>
            </a:r>
            <a:r>
              <a:rPr lang="sv-SE" b="0" i="0" dirty="0">
                <a:solidFill>
                  <a:srgbClr val="000000"/>
                </a:solidFill>
                <a:effectLst/>
                <a:latin typeface="Arial" panose="020B0604020202020204" pitchFamily="34" charset="0"/>
              </a:rPr>
              <a:t>bolag måste du ha minst 25 000 kronor i </a:t>
            </a:r>
            <a:r>
              <a:rPr lang="sv-SE" b="0" i="0" u="none" strike="noStrike" dirty="0">
                <a:solidFill>
                  <a:srgbClr val="000000"/>
                </a:solidFill>
                <a:effectLst/>
                <a:latin typeface="Arial" panose="020B0604020202020204" pitchFamily="34" charset="0"/>
              </a:rPr>
              <a:t>aktiekapital</a:t>
            </a:r>
            <a:r>
              <a:rPr lang="sv-SE" b="0" i="0" dirty="0">
                <a:solidFill>
                  <a:srgbClr val="000000"/>
                </a:solidFill>
                <a:effectLst/>
                <a:latin typeface="Arial" panose="020B0604020202020204" pitchFamily="34" charset="0"/>
              </a:rPr>
              <a:t>. Aktiekapitalet motsvarar de aktier som </a:t>
            </a:r>
            <a:r>
              <a:rPr lang="sv-SE" b="0" i="0" u="none" strike="noStrike" dirty="0">
                <a:solidFill>
                  <a:srgbClr val="000000"/>
                </a:solidFill>
                <a:effectLst/>
                <a:latin typeface="Arial" panose="020B0604020202020204" pitchFamily="34" charset="0"/>
              </a:rPr>
              <a:t>aktieägarna</a:t>
            </a:r>
            <a:r>
              <a:rPr lang="sv-SE" b="0" i="0" dirty="0">
                <a:solidFill>
                  <a:srgbClr val="000000"/>
                </a:solidFill>
                <a:effectLst/>
                <a:latin typeface="Arial" panose="020B0604020202020204" pitchFamily="34" charset="0"/>
              </a:rPr>
              <a:t> har som bevis för att de äger bolaget. Aktiekapitalet kan bestå av kontanter eller egendom som är till nytta för verksamheten. En </a:t>
            </a:r>
            <a:r>
              <a:rPr lang="sv-SE" b="0" i="0" u="none" strike="noStrike" dirty="0">
                <a:solidFill>
                  <a:srgbClr val="000000"/>
                </a:solidFill>
                <a:effectLst/>
                <a:latin typeface="Arial" panose="020B0604020202020204" pitchFamily="34" charset="0"/>
              </a:rPr>
              <a:t>revisor</a:t>
            </a:r>
            <a:r>
              <a:rPr lang="sv-SE" b="0" i="0" dirty="0">
                <a:solidFill>
                  <a:srgbClr val="000000"/>
                </a:solidFill>
                <a:effectLst/>
                <a:latin typeface="Arial" panose="020B0604020202020204" pitchFamily="34" charset="0"/>
              </a:rPr>
              <a:t> måste värdera egendomen för att du ska kunna använda den som aktiekapital.</a:t>
            </a:r>
          </a:p>
          <a:p>
            <a:pPr algn="l"/>
            <a:r>
              <a:rPr lang="sv-SE" b="0" i="0" u="none" strike="noStrike" dirty="0">
                <a:solidFill>
                  <a:srgbClr val="000000"/>
                </a:solidFill>
                <a:effectLst/>
                <a:latin typeface="Arial" panose="020B0604020202020204" pitchFamily="34" charset="0"/>
              </a:rPr>
              <a:t>Aktiebolaget</a:t>
            </a:r>
            <a:r>
              <a:rPr lang="sv-SE" b="0" i="0" dirty="0">
                <a:solidFill>
                  <a:srgbClr val="000000"/>
                </a:solidFill>
                <a:effectLst/>
                <a:latin typeface="Arial" panose="020B0604020202020204" pitchFamily="34" charset="0"/>
              </a:rPr>
              <a:t> ska ha en </a:t>
            </a:r>
            <a:r>
              <a:rPr lang="sv-SE" b="0" i="0" u="none" strike="noStrike" dirty="0">
                <a:solidFill>
                  <a:srgbClr val="000000"/>
                </a:solidFill>
                <a:effectLst/>
                <a:latin typeface="Arial" panose="020B0604020202020204" pitchFamily="34" charset="0"/>
              </a:rPr>
              <a:t>styrelse</a:t>
            </a:r>
            <a:r>
              <a:rPr lang="sv-SE" b="0" i="0" dirty="0">
                <a:solidFill>
                  <a:srgbClr val="000000"/>
                </a:solidFill>
                <a:effectLst/>
                <a:latin typeface="Arial" panose="020B0604020202020204" pitchFamily="34" charset="0"/>
              </a:rPr>
              <a:t>. Det måste det finnas minst en styrelseledamot och en </a:t>
            </a:r>
            <a:r>
              <a:rPr lang="sv-SE" b="0" i="0" u="none" strike="noStrike" dirty="0">
                <a:solidFill>
                  <a:srgbClr val="000000"/>
                </a:solidFill>
                <a:effectLst/>
                <a:latin typeface="Arial" panose="020B0604020202020204" pitchFamily="34" charset="0"/>
              </a:rPr>
              <a:t>styrelsesuppleant</a:t>
            </a:r>
            <a:r>
              <a:rPr lang="sv-SE" b="0" i="0" dirty="0">
                <a:solidFill>
                  <a:srgbClr val="000000"/>
                </a:solidFill>
                <a:effectLst/>
                <a:latin typeface="Arial" panose="020B0604020202020204" pitchFamily="34" charset="0"/>
              </a:rPr>
              <a:t> i styrelsen. Om styrelsen har färre än tre </a:t>
            </a:r>
            <a:r>
              <a:rPr lang="sv-SE" b="0" i="0" u="none" strike="noStrike" dirty="0">
                <a:solidFill>
                  <a:srgbClr val="000000"/>
                </a:solidFill>
                <a:effectLst/>
                <a:latin typeface="Arial" panose="020B0604020202020204" pitchFamily="34" charset="0"/>
              </a:rPr>
              <a:t>styrelseledamöter</a:t>
            </a:r>
            <a:r>
              <a:rPr lang="sv-SE" b="0" i="0" dirty="0">
                <a:solidFill>
                  <a:srgbClr val="000000"/>
                </a:solidFill>
                <a:effectLst/>
                <a:latin typeface="Arial" panose="020B0604020202020204" pitchFamily="34" charset="0"/>
              </a:rPr>
              <a:t> ska det finnas minst en styrelsesuppleant. Tänk på att det kan vara bra för företaget att ha en styrelse med erfarna personer med olika kunskaper och affärskontakter. </a:t>
            </a:r>
          </a:p>
          <a:p>
            <a:pPr algn="l"/>
            <a:r>
              <a:rPr lang="sv-SE" b="0" i="0" dirty="0">
                <a:solidFill>
                  <a:srgbClr val="000000"/>
                </a:solidFill>
                <a:effectLst/>
                <a:latin typeface="Arial" panose="020B0604020202020204" pitchFamily="34" charset="0"/>
              </a:rPr>
              <a:t>Privata aktiebolag kan ha en </a:t>
            </a:r>
            <a:r>
              <a:rPr lang="sv-SE" b="0" i="0" u="none" strike="noStrike" dirty="0">
                <a:solidFill>
                  <a:srgbClr val="000000"/>
                </a:solidFill>
                <a:effectLst/>
                <a:latin typeface="Arial" panose="020B0604020202020204" pitchFamily="34" charset="0"/>
              </a:rPr>
              <a:t>verkställande direktör</a:t>
            </a:r>
            <a:r>
              <a:rPr lang="sv-SE" b="0" i="0" dirty="0">
                <a:solidFill>
                  <a:srgbClr val="000000"/>
                </a:solidFill>
                <a:effectLst/>
                <a:latin typeface="Arial" panose="020B0604020202020204" pitchFamily="34" charset="0"/>
              </a:rPr>
              <a:t> (vd) men måste inte. Publika aktiebolag måste ha en vd. Om bolaget ska ha en vd tillsätts den av styrelsen. </a:t>
            </a:r>
          </a:p>
          <a:p>
            <a:pPr algn="l"/>
            <a:r>
              <a:rPr lang="sv-SE" b="0" i="0" dirty="0">
                <a:solidFill>
                  <a:srgbClr val="000000"/>
                </a:solidFill>
                <a:effectLst/>
                <a:latin typeface="Arial" panose="020B0604020202020204" pitchFamily="34" charset="0"/>
              </a:rPr>
              <a:t>Revisorn ska granska aktiebolagets årsredovisning samt styrelsens och vd:s förvaltning av aktiebolaget. Små aktiebolag kan välja att inte ha revisor. Företag som har revisor ska lämna in en </a:t>
            </a:r>
            <a:r>
              <a:rPr lang="sv-SE" b="0" i="0" u="none" strike="noStrike" dirty="0">
                <a:solidFill>
                  <a:srgbClr val="000000"/>
                </a:solidFill>
                <a:effectLst/>
                <a:latin typeface="Arial" panose="020B0604020202020204" pitchFamily="34" charset="0"/>
              </a:rPr>
              <a:t>revisionsberättelse</a:t>
            </a:r>
            <a:r>
              <a:rPr lang="sv-SE" b="0" i="0" dirty="0">
                <a:solidFill>
                  <a:srgbClr val="000000"/>
                </a:solidFill>
                <a:effectLst/>
                <a:latin typeface="Arial" panose="020B0604020202020204" pitchFamily="34" charset="0"/>
              </a:rPr>
              <a:t> tillsammans med årsredovisningen. </a:t>
            </a:r>
          </a:p>
          <a:p>
            <a:pPr algn="l"/>
            <a:r>
              <a:rPr lang="sv-SE" b="0" i="0" dirty="0">
                <a:solidFill>
                  <a:srgbClr val="000000"/>
                </a:solidFill>
                <a:effectLst/>
                <a:latin typeface="Arial" panose="020B0604020202020204" pitchFamily="34" charset="0"/>
              </a:rPr>
              <a:t>Aktierna en del i värderingen av bolaget. Emissioner. </a:t>
            </a:r>
            <a:endParaRPr lang="sv-SE" dirty="0"/>
          </a:p>
        </p:txBody>
      </p:sp>
    </p:spTree>
    <p:extLst>
      <p:ext uri="{BB962C8B-B14F-4D97-AF65-F5344CB8AC3E}">
        <p14:creationId xmlns:p14="http://schemas.microsoft.com/office/powerpoint/2010/main" val="3712423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EF449A-E78B-4C25-B56B-9FEDF9A6A0B2}"/>
              </a:ext>
            </a:extLst>
          </p:cNvPr>
          <p:cNvSpPr>
            <a:spLocks noGrp="1"/>
          </p:cNvSpPr>
          <p:nvPr>
            <p:ph type="title"/>
          </p:nvPr>
        </p:nvSpPr>
        <p:spPr/>
        <p:txBody>
          <a:bodyPr/>
          <a:lstStyle/>
          <a:p>
            <a:r>
              <a:rPr lang="sv-SE" dirty="0"/>
              <a:t>Att göra</a:t>
            </a:r>
          </a:p>
        </p:txBody>
      </p:sp>
      <p:sp>
        <p:nvSpPr>
          <p:cNvPr id="3" name="Platshållare för innehåll 2">
            <a:extLst>
              <a:ext uri="{FF2B5EF4-FFF2-40B4-BE49-F238E27FC236}">
                <a16:creationId xmlns:a16="http://schemas.microsoft.com/office/drawing/2014/main" id="{CDA2BA01-44D9-43D1-8C8B-443E57CEC9F9}"/>
              </a:ext>
            </a:extLst>
          </p:cNvPr>
          <p:cNvSpPr>
            <a:spLocks noGrp="1"/>
          </p:cNvSpPr>
          <p:nvPr>
            <p:ph idx="1"/>
          </p:nvPr>
        </p:nvSpPr>
        <p:spPr/>
        <p:txBody>
          <a:bodyPr/>
          <a:lstStyle/>
          <a:p>
            <a:r>
              <a:rPr lang="sv-SE" dirty="0"/>
              <a:t>Välja namn</a:t>
            </a:r>
          </a:p>
          <a:p>
            <a:r>
              <a:rPr lang="sv-SE" dirty="0"/>
              <a:t>Företagets adress</a:t>
            </a:r>
          </a:p>
          <a:p>
            <a:r>
              <a:rPr lang="sv-SE" dirty="0"/>
              <a:t>Skaffa bankkonto</a:t>
            </a:r>
          </a:p>
          <a:p>
            <a:r>
              <a:rPr lang="sv-SE" dirty="0"/>
              <a:t>Registrera för moms (förseningsavgifter)</a:t>
            </a:r>
          </a:p>
          <a:p>
            <a:r>
              <a:rPr lang="sv-SE" dirty="0"/>
              <a:t>Registrera för F-skatt</a:t>
            </a:r>
          </a:p>
          <a:p>
            <a:r>
              <a:rPr lang="sv-SE" dirty="0"/>
              <a:t>Registrera som arbetsgivare hos Skatteverket</a:t>
            </a:r>
          </a:p>
          <a:p>
            <a:endParaRPr lang="sv-SE" dirty="0"/>
          </a:p>
        </p:txBody>
      </p:sp>
    </p:spTree>
    <p:extLst>
      <p:ext uri="{BB962C8B-B14F-4D97-AF65-F5344CB8AC3E}">
        <p14:creationId xmlns:p14="http://schemas.microsoft.com/office/powerpoint/2010/main" val="1788338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EF449A-E78B-4C25-B56B-9FEDF9A6A0B2}"/>
              </a:ext>
            </a:extLst>
          </p:cNvPr>
          <p:cNvSpPr>
            <a:spLocks noGrp="1"/>
          </p:cNvSpPr>
          <p:nvPr>
            <p:ph type="title"/>
          </p:nvPr>
        </p:nvSpPr>
        <p:spPr/>
        <p:txBody>
          <a:bodyPr/>
          <a:lstStyle/>
          <a:p>
            <a:r>
              <a:rPr lang="sv-SE" dirty="0"/>
              <a:t>Bokföring</a:t>
            </a:r>
          </a:p>
        </p:txBody>
      </p:sp>
      <p:sp>
        <p:nvSpPr>
          <p:cNvPr id="3" name="Platshållare för innehåll 2">
            <a:extLst>
              <a:ext uri="{FF2B5EF4-FFF2-40B4-BE49-F238E27FC236}">
                <a16:creationId xmlns:a16="http://schemas.microsoft.com/office/drawing/2014/main" id="{CDA2BA01-44D9-43D1-8C8B-443E57CEC9F9}"/>
              </a:ext>
            </a:extLst>
          </p:cNvPr>
          <p:cNvSpPr>
            <a:spLocks noGrp="1"/>
          </p:cNvSpPr>
          <p:nvPr>
            <p:ph idx="1"/>
          </p:nvPr>
        </p:nvSpPr>
        <p:spPr/>
        <p:txBody>
          <a:bodyPr>
            <a:normAutofit fontScale="92500" lnSpcReduction="10000"/>
          </a:bodyPr>
          <a:lstStyle/>
          <a:p>
            <a:r>
              <a:rPr lang="sv-SE" b="0" i="0" dirty="0">
                <a:solidFill>
                  <a:srgbClr val="000000"/>
                </a:solidFill>
                <a:effectLst/>
                <a:latin typeface="Arial" panose="020B0604020202020204" pitchFamily="34" charset="0"/>
              </a:rPr>
              <a:t>Bokföring är det praktiska arbetet med att löpande registrera olika händelser, till exempel inköp och försäljning, på olika konton. Det är ett system för att ordna och behandla ekonomiska händelser (affärshändelser) i ett företag.</a:t>
            </a:r>
            <a:br>
              <a:rPr lang="sv-SE" dirty="0"/>
            </a:br>
            <a:br>
              <a:rPr lang="sv-SE" dirty="0"/>
            </a:br>
            <a:r>
              <a:rPr lang="sv-SE" b="0" i="0" dirty="0">
                <a:solidFill>
                  <a:srgbClr val="000000"/>
                </a:solidFill>
                <a:effectLst/>
                <a:latin typeface="Arial" panose="020B0604020202020204" pitchFamily="34" charset="0"/>
              </a:rPr>
              <a:t>När du bokför ordnar du dina underlag till affärshändelserna som kvitton, fakturor och andra underlag så att du kan registrera och redovisa affärshändelserna i registreringsordning och systematisk ordning</a:t>
            </a:r>
          </a:p>
          <a:p>
            <a:pPr algn="l"/>
            <a:r>
              <a:rPr lang="sv-SE" b="0" i="0" dirty="0">
                <a:solidFill>
                  <a:srgbClr val="000000"/>
                </a:solidFill>
                <a:effectLst/>
                <a:latin typeface="Arial" panose="020B0604020202020204" pitchFamily="34" charset="0"/>
              </a:rPr>
              <a:t>Med hjälp av din bokföring kan du ta fram aktuella lägesrapporter varje månad som ger dig svar på frågor som:</a:t>
            </a:r>
          </a:p>
          <a:p>
            <a:pPr algn="l">
              <a:buFont typeface="Arial" panose="020B0604020202020204" pitchFamily="34" charset="0"/>
              <a:buChar char="•"/>
            </a:pPr>
            <a:r>
              <a:rPr lang="sv-SE" b="0" i="0" dirty="0">
                <a:solidFill>
                  <a:srgbClr val="000000"/>
                </a:solidFill>
                <a:effectLst/>
                <a:latin typeface="Arial" panose="020B0604020202020204" pitchFamily="34" charset="0"/>
              </a:rPr>
              <a:t>hur månadens resultat blev</a:t>
            </a:r>
          </a:p>
          <a:p>
            <a:pPr algn="l">
              <a:buFont typeface="Arial" panose="020B0604020202020204" pitchFamily="34" charset="0"/>
              <a:buChar char="•"/>
            </a:pPr>
            <a:r>
              <a:rPr lang="sv-SE" b="0" i="0" dirty="0">
                <a:solidFill>
                  <a:srgbClr val="000000"/>
                </a:solidFill>
                <a:effectLst/>
                <a:latin typeface="Arial" panose="020B0604020202020204" pitchFamily="34" charset="0"/>
              </a:rPr>
              <a:t>hur resultatet är i jämförelse med föregående månad eller år</a:t>
            </a:r>
          </a:p>
          <a:p>
            <a:pPr algn="l">
              <a:buFont typeface="Arial" panose="020B0604020202020204" pitchFamily="34" charset="0"/>
              <a:buChar char="•"/>
            </a:pPr>
            <a:r>
              <a:rPr lang="sv-SE" b="0" i="0" dirty="0">
                <a:solidFill>
                  <a:srgbClr val="000000"/>
                </a:solidFill>
                <a:effectLst/>
                <a:latin typeface="Arial" panose="020B0604020202020204" pitchFamily="34" charset="0"/>
              </a:rPr>
              <a:t>vad detta innebär på kort sikt och hur verksamheten påverkas på längre sikt</a:t>
            </a:r>
          </a:p>
          <a:p>
            <a:pPr algn="l">
              <a:buFont typeface="Arial" panose="020B0604020202020204" pitchFamily="34" charset="0"/>
              <a:buChar char="•"/>
            </a:pPr>
            <a:r>
              <a:rPr lang="sv-SE" b="0" i="0" dirty="0">
                <a:solidFill>
                  <a:srgbClr val="000000"/>
                </a:solidFill>
                <a:effectLst/>
                <a:latin typeface="Arial" panose="020B0604020202020204" pitchFamily="34" charset="0"/>
              </a:rPr>
              <a:t>hur mycket pengar du kan ta ut ur företaget.</a:t>
            </a:r>
          </a:p>
        </p:txBody>
      </p:sp>
    </p:spTree>
    <p:extLst>
      <p:ext uri="{BB962C8B-B14F-4D97-AF65-F5344CB8AC3E}">
        <p14:creationId xmlns:p14="http://schemas.microsoft.com/office/powerpoint/2010/main" val="544571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10F009E-7ABD-4CFB-B626-8C11CEC1F526}"/>
              </a:ext>
            </a:extLst>
          </p:cNvPr>
          <p:cNvSpPr>
            <a:spLocks noGrp="1"/>
          </p:cNvSpPr>
          <p:nvPr>
            <p:ph type="title"/>
          </p:nvPr>
        </p:nvSpPr>
        <p:spPr/>
        <p:txBody>
          <a:bodyPr/>
          <a:lstStyle/>
          <a:p>
            <a:r>
              <a:rPr lang="sv-SE" dirty="0"/>
              <a:t>Bokföringshjälp</a:t>
            </a:r>
          </a:p>
        </p:txBody>
      </p:sp>
      <p:sp>
        <p:nvSpPr>
          <p:cNvPr id="3" name="Platshållare för innehåll 2">
            <a:extLst>
              <a:ext uri="{FF2B5EF4-FFF2-40B4-BE49-F238E27FC236}">
                <a16:creationId xmlns:a16="http://schemas.microsoft.com/office/drawing/2014/main" id="{4F738979-B5B5-4428-9552-57EDE1C7A8D9}"/>
              </a:ext>
            </a:extLst>
          </p:cNvPr>
          <p:cNvSpPr>
            <a:spLocks noGrp="1"/>
          </p:cNvSpPr>
          <p:nvPr>
            <p:ph idx="1"/>
          </p:nvPr>
        </p:nvSpPr>
        <p:spPr/>
        <p:txBody>
          <a:bodyPr/>
          <a:lstStyle/>
          <a:p>
            <a:r>
              <a:rPr lang="sv-SE" b="0" i="0" dirty="0">
                <a:solidFill>
                  <a:srgbClr val="000000"/>
                </a:solidFill>
                <a:effectLst/>
                <a:latin typeface="Arial" panose="020B0604020202020204" pitchFamily="34" charset="0"/>
              </a:rPr>
              <a:t>Det är inte tillåtet att bokföra i vanliga kalkylprogram som exempelvis Excel utan du måste använda ett särskilt bokföringsprogram som är anpassat efter den lagstiftning för bokföring som gäller. </a:t>
            </a:r>
          </a:p>
          <a:p>
            <a:r>
              <a:rPr lang="sv-SE" b="0" i="0" dirty="0">
                <a:solidFill>
                  <a:srgbClr val="000000"/>
                </a:solidFill>
                <a:effectLst/>
                <a:latin typeface="Arial" panose="020B0604020202020204" pitchFamily="34" charset="0"/>
              </a:rPr>
              <a:t>För många som är nystartade är bokföringen svår, den tar tid från själva företagandet och det finns många regler att förhålla sig till. Väljer du att anlita en redovisningskonsult, redovisningsbyrå eller annan professionell hjälp får du avlastning och någon kunnig att diskutera med.</a:t>
            </a:r>
            <a:endParaRPr lang="sv-SE" dirty="0"/>
          </a:p>
          <a:p>
            <a:endParaRPr lang="sv-SE" dirty="0"/>
          </a:p>
        </p:txBody>
      </p:sp>
    </p:spTree>
    <p:extLst>
      <p:ext uri="{BB962C8B-B14F-4D97-AF65-F5344CB8AC3E}">
        <p14:creationId xmlns:p14="http://schemas.microsoft.com/office/powerpoint/2010/main" val="3514379028"/>
      </p:ext>
    </p:extLst>
  </p:cSld>
  <p:clrMapOvr>
    <a:masterClrMapping/>
  </p:clrMapOvr>
</p:sld>
</file>

<file path=ppt/theme/theme1.xml><?xml version="1.0" encoding="utf-8"?>
<a:theme xmlns:a="http://schemas.openxmlformats.org/drawingml/2006/main" name="Sling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14413</TotalTime>
  <Words>1308</Words>
  <Application>Microsoft Office PowerPoint</Application>
  <PresentationFormat>Bredbild</PresentationFormat>
  <Paragraphs>123</Paragraphs>
  <Slides>21</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21</vt:i4>
      </vt:variant>
    </vt:vector>
  </HeadingPairs>
  <TitlesOfParts>
    <vt:vector size="26" baseType="lpstr">
      <vt:lpstr>Arial</vt:lpstr>
      <vt:lpstr>Arial</vt:lpstr>
      <vt:lpstr>Century Gothic</vt:lpstr>
      <vt:lpstr>Wingdings 3</vt:lpstr>
      <vt:lpstr>Slinga</vt:lpstr>
      <vt:lpstr>Att driva företag</vt:lpstr>
      <vt:lpstr>När?</vt:lpstr>
      <vt:lpstr>Bolagsform</vt:lpstr>
      <vt:lpstr>Enskild firma</vt:lpstr>
      <vt:lpstr>Handelsbolag</vt:lpstr>
      <vt:lpstr>Aktiebolag</vt:lpstr>
      <vt:lpstr>Att göra</vt:lpstr>
      <vt:lpstr>Bokföring</vt:lpstr>
      <vt:lpstr>Bokföringshjälp</vt:lpstr>
      <vt:lpstr>Moms och skatter</vt:lpstr>
      <vt:lpstr>Att fördela sin tid</vt:lpstr>
      <vt:lpstr>Finansiering</vt:lpstr>
      <vt:lpstr>Varför riskkapital?</vt:lpstr>
      <vt:lpstr>Jamboard: Vilka disruptiva produkter kommer ni på?</vt:lpstr>
      <vt:lpstr>Be om pengar för att komma igång</vt:lpstr>
      <vt:lpstr>ALMI har flera olika lån</vt:lpstr>
      <vt:lpstr>Affärsänglar – tidiga investerare</vt:lpstr>
      <vt:lpstr>Riskkapital</vt:lpstr>
      <vt:lpstr>Diskutera finansiering</vt:lpstr>
      <vt:lpstr>Inkubatorer</vt:lpstr>
      <vt:lpstr>Läs 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 driva företag</dc:title>
  <dc:creator>Håkan Elderstig</dc:creator>
  <cp:lastModifiedBy>Håkan Elderstig</cp:lastModifiedBy>
  <cp:revision>24</cp:revision>
  <dcterms:created xsi:type="dcterms:W3CDTF">2021-04-20T20:46:15Z</dcterms:created>
  <dcterms:modified xsi:type="dcterms:W3CDTF">2021-05-05T19:22:46Z</dcterms:modified>
</cp:coreProperties>
</file>