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34"/>
  </p:notesMasterIdLst>
  <p:sldIdLst>
    <p:sldId id="258" r:id="rId2"/>
    <p:sldId id="256" r:id="rId3"/>
    <p:sldId id="283" r:id="rId4"/>
    <p:sldId id="278" r:id="rId5"/>
    <p:sldId id="269" r:id="rId6"/>
    <p:sldId id="279" r:id="rId7"/>
    <p:sldId id="257" r:id="rId8"/>
    <p:sldId id="284" r:id="rId9"/>
    <p:sldId id="282" r:id="rId10"/>
    <p:sldId id="259" r:id="rId11"/>
    <p:sldId id="270" r:id="rId12"/>
    <p:sldId id="271" r:id="rId13"/>
    <p:sldId id="260" r:id="rId14"/>
    <p:sldId id="276" r:id="rId15"/>
    <p:sldId id="277" r:id="rId16"/>
    <p:sldId id="261" r:id="rId17"/>
    <p:sldId id="264" r:id="rId18"/>
    <p:sldId id="262" r:id="rId19"/>
    <p:sldId id="287" r:id="rId20"/>
    <p:sldId id="263" r:id="rId21"/>
    <p:sldId id="281" r:id="rId22"/>
    <p:sldId id="280" r:id="rId23"/>
    <p:sldId id="265" r:id="rId24"/>
    <p:sldId id="272" r:id="rId25"/>
    <p:sldId id="273" r:id="rId26"/>
    <p:sldId id="274" r:id="rId27"/>
    <p:sldId id="275" r:id="rId28"/>
    <p:sldId id="268" r:id="rId29"/>
    <p:sldId id="285" r:id="rId30"/>
    <p:sldId id="266" r:id="rId31"/>
    <p:sldId id="267" r:id="rId32"/>
    <p:sldId id="286"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9" autoAdjust="0"/>
    <p:restoredTop sz="79895" autoAdjust="0"/>
  </p:normalViewPr>
  <p:slideViewPr>
    <p:cSldViewPr snapToGrid="0">
      <p:cViewPr>
        <p:scale>
          <a:sx n="73" d="100"/>
          <a:sy n="73" d="100"/>
        </p:scale>
        <p:origin x="369" y="30"/>
      </p:cViewPr>
      <p:guideLst/>
    </p:cSldViewPr>
  </p:slideViewPr>
  <p:notesTextViewPr>
    <p:cViewPr>
      <p:scale>
        <a:sx n="1" d="1"/>
        <a:sy n="1" d="1"/>
      </p:scale>
      <p:origin x="0" y="0"/>
    </p:cViewPr>
  </p:notesTextViewPr>
  <p:sorterViewPr>
    <p:cViewPr>
      <p:scale>
        <a:sx n="100" d="100"/>
        <a:sy n="100" d="100"/>
      </p:scale>
      <p:origin x="0" y="-65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2A002-D01F-4FA1-B2D4-C51A2A1FEA6D}" type="datetimeFigureOut">
              <a:rPr lang="sv-SE" smtClean="0"/>
              <a:t>2018-10-17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46F99-B4CD-4196-9B40-4C1717DD6483}" type="slidenum">
              <a:rPr lang="sv-SE" smtClean="0"/>
              <a:t>‹#›</a:t>
            </a:fld>
            <a:endParaRPr lang="sv-SE"/>
          </a:p>
        </p:txBody>
      </p:sp>
    </p:spTree>
    <p:extLst>
      <p:ext uri="{BB962C8B-B14F-4D97-AF65-F5344CB8AC3E}">
        <p14:creationId xmlns:p14="http://schemas.microsoft.com/office/powerpoint/2010/main" val="21020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Lär ut kort hur man </a:t>
            </a:r>
            <a:r>
              <a:rPr lang="sv-SE" b="1" dirty="0" smtClean="0"/>
              <a:t>redigerar</a:t>
            </a:r>
            <a:r>
              <a:rPr lang="sv-SE" dirty="0" smtClean="0"/>
              <a:t> på </a:t>
            </a:r>
            <a:r>
              <a:rPr lang="sv-SE" dirty="0" err="1" smtClean="0"/>
              <a:t>Wikiskola</a:t>
            </a:r>
            <a:r>
              <a:rPr lang="sv-SE" dirty="0" smtClean="0"/>
              <a:t>, ge dem </a:t>
            </a:r>
            <a:r>
              <a:rPr lang="sv-SE" b="1" dirty="0" smtClean="0"/>
              <a:t>konto</a:t>
            </a:r>
            <a:r>
              <a:rPr lang="sv-SE" dirty="0" smtClean="0"/>
              <a:t> och låt dem starta en undersida till kurssidan med mina länkar.</a:t>
            </a:r>
          </a:p>
          <a:p>
            <a:endParaRPr lang="sv-SE" dirty="0" smtClean="0"/>
          </a:p>
          <a:p>
            <a:r>
              <a:rPr lang="sv-SE" dirty="0" smtClean="0"/>
              <a:t>Det behövs ett verktyg för att planera ny moduler, delar av innehållet. Det kan börja med några länkar i punktform, </a:t>
            </a:r>
            <a:r>
              <a:rPr lang="sv-SE" dirty="0" err="1" smtClean="0"/>
              <a:t>föjt</a:t>
            </a:r>
            <a:r>
              <a:rPr lang="sv-SE" dirty="0" smtClean="0"/>
              <a:t> av korta instruktioner, lite teori, bilder, filmer, animeringar, en uppgift, bedömningsanvisningar. Sedan fylls det på med mer information, struktureras och förbättras år för år. Ibland redigerar jag en sida mitt under lektionen</a:t>
            </a:r>
          </a:p>
          <a:p>
            <a:endParaRPr lang="sv-SE" dirty="0" smtClean="0"/>
          </a:p>
          <a:p>
            <a:r>
              <a:rPr lang="sv-SE" dirty="0" smtClean="0"/>
              <a:t>Så </a:t>
            </a:r>
            <a:r>
              <a:rPr lang="sv-SE" dirty="0" err="1" smtClean="0"/>
              <a:t>Wikiskola</a:t>
            </a:r>
            <a:r>
              <a:rPr lang="sv-SE" dirty="0" smtClean="0"/>
              <a:t> är för mig ett sätt att sortera tankar och planera men blir så småningom ett digitalt läromedel, en </a:t>
            </a:r>
            <a:r>
              <a:rPr lang="sv-SE" dirty="0" err="1" smtClean="0"/>
              <a:t>lärresurs</a:t>
            </a:r>
            <a:r>
              <a:rPr lang="sv-SE" dirty="0" smtClean="0"/>
              <a:t> som blandar olika typer av media och förändras i takt med den </a:t>
            </a:r>
            <a:r>
              <a:rPr lang="sv-SE" dirty="0" err="1" smtClean="0"/>
              <a:t>telniska</a:t>
            </a:r>
            <a:r>
              <a:rPr lang="sv-SE" dirty="0" smtClean="0"/>
              <a:t> utvecklingen och rådande samhällsfrågor. Det skulle inte fungera som digital bok från ett förlag eftersom det hela tiden förändras.</a:t>
            </a:r>
          </a:p>
          <a:p>
            <a:endParaRPr lang="sv-SE" dirty="0" smtClean="0"/>
          </a:p>
          <a:p>
            <a:r>
              <a:rPr lang="sv-SE" dirty="0" smtClean="0"/>
              <a:t>Helst skulle </a:t>
            </a:r>
            <a:r>
              <a:rPr lang="sv-SE" dirty="0" err="1" smtClean="0"/>
              <a:t>wikiskola</a:t>
            </a:r>
            <a:r>
              <a:rPr lang="sv-SE" dirty="0" smtClean="0"/>
              <a:t> ha ett antal redaktörer och många bidragsgivare men det har ännu inte skett. </a:t>
            </a:r>
          </a:p>
          <a:p>
            <a:endParaRPr lang="sv-SE" dirty="0" smtClean="0"/>
          </a:p>
          <a:p>
            <a:r>
              <a:rPr lang="sv-SE" dirty="0" smtClean="0"/>
              <a:t>Från </a:t>
            </a:r>
            <a:r>
              <a:rPr lang="sv-SE" dirty="0" err="1" smtClean="0"/>
              <a:t>Wikiskola</a:t>
            </a:r>
            <a:r>
              <a:rPr lang="sv-SE" dirty="0" smtClean="0"/>
              <a:t> </a:t>
            </a:r>
            <a:r>
              <a:rPr lang="sv-SE" dirty="0" err="1" smtClean="0"/>
              <a:t>sätterjag</a:t>
            </a:r>
            <a:r>
              <a:rPr lang="sv-SE" dirty="0" smtClean="0"/>
              <a:t>  samman en grovplanering med det som jag tycker ska ingå under en kurs. eleverna kan titta på materialet och ha synpunkter. </a:t>
            </a:r>
          </a:p>
          <a:p>
            <a:endParaRPr lang="sv-SE" dirty="0"/>
          </a:p>
        </p:txBody>
      </p:sp>
      <p:sp>
        <p:nvSpPr>
          <p:cNvPr id="4" name="Platshållare för bildnummer 3"/>
          <p:cNvSpPr>
            <a:spLocks noGrp="1"/>
          </p:cNvSpPr>
          <p:nvPr>
            <p:ph type="sldNum" sz="quarter" idx="10"/>
          </p:nvPr>
        </p:nvSpPr>
        <p:spPr/>
        <p:txBody>
          <a:bodyPr/>
          <a:lstStyle/>
          <a:p>
            <a:fld id="{01D46F99-B4CD-4196-9B40-4C1717DD6483}" type="slidenum">
              <a:rPr lang="sv-SE" smtClean="0"/>
              <a:t>20</a:t>
            </a:fld>
            <a:endParaRPr lang="sv-SE"/>
          </a:p>
        </p:txBody>
      </p:sp>
    </p:spTree>
    <p:extLst>
      <p:ext uri="{BB962C8B-B14F-4D97-AF65-F5344CB8AC3E}">
        <p14:creationId xmlns:p14="http://schemas.microsoft.com/office/powerpoint/2010/main" val="67006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Modulerna</a:t>
            </a:r>
            <a:r>
              <a:rPr lang="sv-SE" baseline="0" dirty="0" smtClean="0"/>
              <a:t> på </a:t>
            </a:r>
            <a:r>
              <a:rPr lang="sv-SE" baseline="0" dirty="0" err="1" smtClean="0"/>
              <a:t>Wikiskola</a:t>
            </a:r>
            <a:r>
              <a:rPr lang="sv-SE" baseline="0" dirty="0" smtClean="0"/>
              <a:t> utvecklas i steg:</a:t>
            </a:r>
          </a:p>
          <a:p>
            <a:pPr marL="171450" indent="-171450">
              <a:buFont typeface="Arial" panose="020B0604020202020204" pitchFamily="34" charset="0"/>
              <a:buChar char="•"/>
            </a:pPr>
            <a:r>
              <a:rPr lang="sv-SE" baseline="0" dirty="0" smtClean="0"/>
              <a:t>Första kan jag använda det med mina elever</a:t>
            </a:r>
          </a:p>
          <a:p>
            <a:pPr marL="171450" indent="-171450">
              <a:buFont typeface="Arial" panose="020B0604020202020204" pitchFamily="34" charset="0"/>
              <a:buChar char="•"/>
            </a:pPr>
            <a:r>
              <a:rPr lang="sv-SE" baseline="0" dirty="0" smtClean="0"/>
              <a:t>Sedan andra lärare med mitt stöd </a:t>
            </a:r>
          </a:p>
          <a:p>
            <a:pPr marL="171450" indent="-171450">
              <a:buFont typeface="Arial" panose="020B0604020202020204" pitchFamily="34" charset="0"/>
              <a:buChar char="•"/>
            </a:pPr>
            <a:r>
              <a:rPr lang="sv-SE" baseline="0" dirty="0" smtClean="0"/>
              <a:t>Andra lärare självständigt</a:t>
            </a:r>
          </a:p>
          <a:p>
            <a:pPr marL="171450" indent="-171450">
              <a:buFont typeface="Arial" panose="020B0604020202020204" pitchFamily="34" charset="0"/>
              <a:buChar char="•"/>
            </a:pPr>
            <a:r>
              <a:rPr lang="sv-SE" baseline="0" dirty="0" smtClean="0"/>
              <a:t>Elever självständigt</a:t>
            </a:r>
            <a:endParaRPr lang="sv-SE" dirty="0"/>
          </a:p>
        </p:txBody>
      </p:sp>
      <p:sp>
        <p:nvSpPr>
          <p:cNvPr id="4" name="Platshållare för bildnummer 3"/>
          <p:cNvSpPr>
            <a:spLocks noGrp="1"/>
          </p:cNvSpPr>
          <p:nvPr>
            <p:ph type="sldNum" sz="quarter" idx="10"/>
          </p:nvPr>
        </p:nvSpPr>
        <p:spPr/>
        <p:txBody>
          <a:bodyPr/>
          <a:lstStyle/>
          <a:p>
            <a:fld id="{01D46F99-B4CD-4196-9B40-4C1717DD6483}" type="slidenum">
              <a:rPr lang="sv-SE" smtClean="0"/>
              <a:t>28</a:t>
            </a:fld>
            <a:endParaRPr lang="sv-SE"/>
          </a:p>
        </p:txBody>
      </p:sp>
    </p:spTree>
    <p:extLst>
      <p:ext uri="{BB962C8B-B14F-4D97-AF65-F5344CB8AC3E}">
        <p14:creationId xmlns:p14="http://schemas.microsoft.com/office/powerpoint/2010/main" val="227943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5923F103-BC34-4FE4-A40E-EDDEECFDA5D0}" type="datetimeFigureOut">
              <a:rPr lang="en-US" smtClean="0"/>
              <a:pPr/>
              <a:t>10/14/2018</a:t>
            </a:fld>
            <a:endParaRPr lang="en-US" dirty="0"/>
          </a:p>
        </p:txBody>
      </p:sp>
      <p:sp>
        <p:nvSpPr>
          <p:cNvPr id="5" name="Platshållare för sidfot 4"/>
          <p:cNvSpPr>
            <a:spLocks noGrp="1"/>
          </p:cNvSpPr>
          <p:nvPr>
            <p:ph type="ftr" sz="quarter" idx="11"/>
          </p:nvPr>
        </p:nvSpPr>
        <p:spPr/>
        <p:txBody>
          <a:bodyPr/>
          <a:lstStyle/>
          <a:p>
            <a:r>
              <a:rPr lang="en-US" smtClean="0"/>
              <a:t>
              </a:t>
            </a:r>
            <a:endParaRPr lang="en-US" dirty="0"/>
          </a:p>
        </p:txBody>
      </p:sp>
      <p:sp>
        <p:nvSpPr>
          <p:cNvPr id="6" name="Platshållare för bildnumm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419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3086D93-FCAC-47E0-A2EE-787E62CA814C}" type="datetimeFigureOut">
              <a:rPr lang="en-US" smtClean="0"/>
              <a:t>10/14/2018</a:t>
            </a:fld>
            <a:endParaRPr lang="en-US" dirty="0"/>
          </a:p>
        </p:txBody>
      </p:sp>
      <p:sp>
        <p:nvSpPr>
          <p:cNvPr id="5" name="Platshållare för sidfot 4"/>
          <p:cNvSpPr>
            <a:spLocks noGrp="1"/>
          </p:cNvSpPr>
          <p:nvPr>
            <p:ph type="ftr" sz="quarter" idx="11"/>
          </p:nvPr>
        </p:nvSpPr>
        <p:spPr/>
        <p:txBody>
          <a:bodyPr/>
          <a:lstStyle/>
          <a:p>
            <a:r>
              <a:rPr lang="en-US" smtClean="0"/>
              <a:t>
              </a:t>
            </a:r>
            <a:endParaRPr lang="en-US" dirty="0"/>
          </a:p>
        </p:txBody>
      </p:sp>
      <p:sp>
        <p:nvSpPr>
          <p:cNvPr id="6" name="Platshållare för bildnumm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969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DA879A6-0FD0-4734-A311-86BFCA472E6E}" type="datetimeFigureOut">
              <a:rPr lang="en-US" smtClean="0"/>
              <a:t>10/14/2018</a:t>
            </a:fld>
            <a:endParaRPr lang="en-US" dirty="0"/>
          </a:p>
        </p:txBody>
      </p:sp>
      <p:sp>
        <p:nvSpPr>
          <p:cNvPr id="5" name="Platshållare för sidfot 4"/>
          <p:cNvSpPr>
            <a:spLocks noGrp="1"/>
          </p:cNvSpPr>
          <p:nvPr>
            <p:ph type="ftr" sz="quarter" idx="11"/>
          </p:nvPr>
        </p:nvSpPr>
        <p:spPr/>
        <p:txBody>
          <a:bodyPr/>
          <a:lstStyle/>
          <a:p>
            <a:r>
              <a:rPr lang="en-US" smtClean="0"/>
              <a:t>
              </a:t>
            </a:r>
            <a:endParaRPr lang="en-US" dirty="0"/>
          </a:p>
        </p:txBody>
      </p:sp>
      <p:sp>
        <p:nvSpPr>
          <p:cNvPr id="6" name="Platshållare för bildnumm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315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9C9CA7B-DFD4-44B5-8C60-D14B8CD1FB59}" type="datetimeFigureOut">
              <a:rPr lang="en-US" smtClean="0"/>
              <a:t>10/14/2018</a:t>
            </a:fld>
            <a:endParaRPr lang="en-US" dirty="0"/>
          </a:p>
        </p:txBody>
      </p:sp>
      <p:sp>
        <p:nvSpPr>
          <p:cNvPr id="5" name="Platshållare för sidfot 4"/>
          <p:cNvSpPr>
            <a:spLocks noGrp="1"/>
          </p:cNvSpPr>
          <p:nvPr>
            <p:ph type="ftr" sz="quarter" idx="11"/>
          </p:nvPr>
        </p:nvSpPr>
        <p:spPr/>
        <p:txBody>
          <a:bodyPr/>
          <a:lstStyle/>
          <a:p>
            <a:r>
              <a:rPr lang="en-US" smtClean="0"/>
              <a:t>
              </a:t>
            </a:r>
            <a:endParaRPr lang="en-US" dirty="0"/>
          </a:p>
        </p:txBody>
      </p:sp>
      <p:sp>
        <p:nvSpPr>
          <p:cNvPr id="6" name="Platshållare för bildnumm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392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F34E6425-0181-43F2-84FC-787E803FD2F8}" type="datetimeFigureOut">
              <a:rPr lang="en-US" smtClean="0"/>
              <a:t>10/14/2018</a:t>
            </a:fld>
            <a:endParaRPr lang="en-US" dirty="0"/>
          </a:p>
        </p:txBody>
      </p:sp>
      <p:sp>
        <p:nvSpPr>
          <p:cNvPr id="5" name="Platshållare för sidfot 4"/>
          <p:cNvSpPr>
            <a:spLocks noGrp="1"/>
          </p:cNvSpPr>
          <p:nvPr>
            <p:ph type="ftr" sz="quarter" idx="11"/>
          </p:nvPr>
        </p:nvSpPr>
        <p:spPr/>
        <p:txBody>
          <a:bodyPr/>
          <a:lstStyle/>
          <a:p>
            <a:r>
              <a:rPr lang="en-US" smtClean="0"/>
              <a:t>
              </a:t>
            </a:r>
            <a:endParaRPr lang="en-US" dirty="0"/>
          </a:p>
        </p:txBody>
      </p:sp>
      <p:sp>
        <p:nvSpPr>
          <p:cNvPr id="6" name="Platshållare för bildnumm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30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BDB8791-F1B0-41E7-B7FD-A781E65C4266}" type="datetimeFigureOut">
              <a:rPr lang="en-US" smtClean="0"/>
              <a:t>10/14/2018</a:t>
            </a:fld>
            <a:endParaRPr lang="en-US" dirty="0"/>
          </a:p>
        </p:txBody>
      </p:sp>
      <p:sp>
        <p:nvSpPr>
          <p:cNvPr id="6" name="Platshållare för sidfot 5"/>
          <p:cNvSpPr>
            <a:spLocks noGrp="1"/>
          </p:cNvSpPr>
          <p:nvPr>
            <p:ph type="ftr" sz="quarter" idx="11"/>
          </p:nvPr>
        </p:nvSpPr>
        <p:spPr/>
        <p:txBody>
          <a:bodyPr/>
          <a:lstStyle/>
          <a:p>
            <a:r>
              <a:rPr lang="en-US" smtClean="0"/>
              <a:t>
              </a:t>
            </a:r>
            <a:endParaRPr lang="en-US" dirty="0"/>
          </a:p>
        </p:txBody>
      </p:sp>
      <p:sp>
        <p:nvSpPr>
          <p:cNvPr id="7" name="Platshållare för bildnumm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4456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FDD63B2-E120-4ED8-B27B-C685F510A5FE}" type="datetimeFigureOut">
              <a:rPr lang="en-US" smtClean="0"/>
              <a:t>10/14/2018</a:t>
            </a:fld>
            <a:endParaRPr lang="en-US" dirty="0"/>
          </a:p>
        </p:txBody>
      </p:sp>
      <p:sp>
        <p:nvSpPr>
          <p:cNvPr id="8" name="Platshållare för sidfot 7"/>
          <p:cNvSpPr>
            <a:spLocks noGrp="1"/>
          </p:cNvSpPr>
          <p:nvPr>
            <p:ph type="ftr" sz="quarter" idx="11"/>
          </p:nvPr>
        </p:nvSpPr>
        <p:spPr/>
        <p:txBody>
          <a:bodyPr/>
          <a:lstStyle/>
          <a:p>
            <a:r>
              <a:rPr lang="en-US" smtClean="0"/>
              <a:t>
              </a:t>
            </a:r>
            <a:endParaRPr lang="en-US" dirty="0"/>
          </a:p>
        </p:txBody>
      </p:sp>
      <p:sp>
        <p:nvSpPr>
          <p:cNvPr id="9" name="Platshållare för bildnumm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132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AA18ACC-A947-437B-A130-35BD54FDF1E9}" type="datetimeFigureOut">
              <a:rPr lang="en-US" smtClean="0"/>
              <a:t>10/14/2018</a:t>
            </a:fld>
            <a:endParaRPr lang="en-US" dirty="0"/>
          </a:p>
        </p:txBody>
      </p:sp>
      <p:sp>
        <p:nvSpPr>
          <p:cNvPr id="4" name="Platshållare för sidfot 3"/>
          <p:cNvSpPr>
            <a:spLocks noGrp="1"/>
          </p:cNvSpPr>
          <p:nvPr>
            <p:ph type="ftr" sz="quarter" idx="11"/>
          </p:nvPr>
        </p:nvSpPr>
        <p:spPr/>
        <p:txBody>
          <a:bodyPr/>
          <a:lstStyle/>
          <a:p>
            <a:r>
              <a:rPr lang="en-US" smtClean="0"/>
              <a:t>
              </a:t>
            </a:r>
            <a:endParaRPr lang="en-US" dirty="0"/>
          </a:p>
        </p:txBody>
      </p:sp>
      <p:sp>
        <p:nvSpPr>
          <p:cNvPr id="5" name="Platshållare för bildnumm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755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C8D7E02-BCB8-4D50-A234-369438C08659}" type="datetimeFigureOut">
              <a:rPr lang="en-US" smtClean="0"/>
              <a:t>10/14/2018</a:t>
            </a:fld>
            <a:endParaRPr lang="en-US" dirty="0"/>
          </a:p>
        </p:txBody>
      </p:sp>
      <p:sp>
        <p:nvSpPr>
          <p:cNvPr id="3" name="Platshållare för sidfot 2"/>
          <p:cNvSpPr>
            <a:spLocks noGrp="1"/>
          </p:cNvSpPr>
          <p:nvPr>
            <p:ph type="ftr" sz="quarter" idx="11"/>
          </p:nvPr>
        </p:nvSpPr>
        <p:spPr/>
        <p:txBody>
          <a:bodyPr/>
          <a:lstStyle/>
          <a:p>
            <a:r>
              <a:rPr lang="en-US" smtClean="0"/>
              <a:t>
              </a:t>
            </a:r>
            <a:endParaRPr lang="en-US" dirty="0"/>
          </a:p>
        </p:txBody>
      </p:sp>
      <p:sp>
        <p:nvSpPr>
          <p:cNvPr id="4" name="Platshållare för bildnumm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03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76E86A4C-8E40-4F87-A4F0-01A0687C5742}" type="datetimeFigureOut">
              <a:rPr lang="en-US" smtClean="0"/>
              <a:t>10/14/2018</a:t>
            </a:fld>
            <a:endParaRPr lang="en-US" dirty="0"/>
          </a:p>
        </p:txBody>
      </p:sp>
      <p:sp>
        <p:nvSpPr>
          <p:cNvPr id="6" name="Platshållare för sidfot 5"/>
          <p:cNvSpPr>
            <a:spLocks noGrp="1"/>
          </p:cNvSpPr>
          <p:nvPr>
            <p:ph type="ftr" sz="quarter" idx="11"/>
          </p:nvPr>
        </p:nvSpPr>
        <p:spPr/>
        <p:txBody>
          <a:bodyPr/>
          <a:lstStyle/>
          <a:p>
            <a:r>
              <a:rPr lang="en-US" smtClean="0"/>
              <a:t>
              </a:t>
            </a:r>
            <a:endParaRPr lang="en-US" dirty="0"/>
          </a:p>
        </p:txBody>
      </p:sp>
      <p:sp>
        <p:nvSpPr>
          <p:cNvPr id="7" name="Platshållare för bildnumm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711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35E72C73-2D91-4E12-BA25-F0AA0C03599B}" type="datetimeFigureOut">
              <a:rPr lang="en-US" smtClean="0"/>
              <a:t>10/14/2018</a:t>
            </a:fld>
            <a:endParaRPr lang="en-US" dirty="0"/>
          </a:p>
        </p:txBody>
      </p:sp>
      <p:sp>
        <p:nvSpPr>
          <p:cNvPr id="6" name="Platshållare för sidfot 5"/>
          <p:cNvSpPr>
            <a:spLocks noGrp="1"/>
          </p:cNvSpPr>
          <p:nvPr>
            <p:ph type="ftr" sz="quarter" idx="11"/>
          </p:nvPr>
        </p:nvSpPr>
        <p:spPr/>
        <p:txBody>
          <a:bodyPr/>
          <a:lstStyle/>
          <a:p>
            <a:r>
              <a:rPr lang="en-US" smtClean="0"/>
              <a:t>
              </a:t>
            </a:r>
            <a:endParaRPr lang="en-US" dirty="0"/>
          </a:p>
        </p:txBody>
      </p:sp>
      <p:sp>
        <p:nvSpPr>
          <p:cNvPr id="7" name="Platshållare för bildnumm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982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10/14/2018</a:t>
            </a:fld>
            <a:endParaRPr lang="en-US" dirty="0"/>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481000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skolverket.se/undervisning/gymnasieskolan/laroplan-program-och-amnen-i-gymnasieskolan/gymnasieprogrammen/amne?url=1530314731%2Fsyllabuscw%2Fjsp%2Fsubject.htm%3FsubjectCode%3DTEK%26lang%3Dsv%26tos%3Dgy%26p%3Dp&amp;sv.url=12.5dfee44715d35a5cdfa92a3"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kolverket.se/undervisning/gymnasieskolan/laroplan-program-och-amnen-i-gymnasieskolan/gymnasieprogrammen/amne?url=1530314731%2Fsyllabuscw%2Fjsp%2Fsubject.htm%3FsubjectCode%3DTEK%26lang%3Dsv%26tos%3Dgy%26p%3Dp&amp;sv.url=12.5dfee44715d35a5cdfa92a3"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docs.google.com/forms/d/16VK9Bil8aGZVLZwYRwQ_7-o-o8tRRskbA0ZqRs8mIl8/edit#respons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ikiskola.se/index.php?title=Teknikarkive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ikiskola.se/index.php?title=Materialdatabase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hakan.ssis.nu/"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47060" y="719091"/>
            <a:ext cx="9898602" cy="1754326"/>
          </a:xfrm>
          <a:prstGeom prst="rect">
            <a:avLst/>
          </a:prstGeom>
        </p:spPr>
        <p:txBody>
          <a:bodyPr wrap="square">
            <a:spAutoFit/>
          </a:bodyPr>
          <a:lstStyle/>
          <a:p>
            <a:r>
              <a:rPr lang="sv-SE" dirty="0" smtClean="0"/>
              <a:t>Digital teknikundervisning Teknik 1-kursen kan ha ett nära hundraprocentigt digitalt fokus och innehåll. Minimera vilka stålkvaliteter som behövs för att tillverka en bil. Ta in CAD, programmering, </a:t>
            </a:r>
            <a:r>
              <a:rPr lang="sv-SE" dirty="0" err="1" smtClean="0"/>
              <a:t>Algodoo</a:t>
            </a:r>
            <a:r>
              <a:rPr lang="sv-SE" dirty="0" smtClean="0"/>
              <a:t>, </a:t>
            </a:r>
            <a:r>
              <a:rPr lang="sv-SE" dirty="0" err="1" smtClean="0"/>
              <a:t>Arduino</a:t>
            </a:r>
            <a:r>
              <a:rPr lang="sv-SE" dirty="0" smtClean="0"/>
              <a:t>, </a:t>
            </a:r>
            <a:r>
              <a:rPr lang="sv-SE" dirty="0" err="1" smtClean="0"/>
              <a:t>Raspberry</a:t>
            </a:r>
            <a:r>
              <a:rPr lang="sv-SE" dirty="0" smtClean="0"/>
              <a:t> Pi, spelkonstruktion, Wordpress, </a:t>
            </a:r>
            <a:r>
              <a:rPr lang="sv-SE" dirty="0" err="1" smtClean="0"/>
              <a:t>appar</a:t>
            </a:r>
            <a:r>
              <a:rPr lang="sv-SE" dirty="0" smtClean="0"/>
              <a:t> och </a:t>
            </a:r>
            <a:r>
              <a:rPr lang="sv-SE" dirty="0" err="1" smtClean="0"/>
              <a:t>Mediawiki</a:t>
            </a:r>
            <a:r>
              <a:rPr lang="sv-SE" dirty="0" smtClean="0"/>
              <a:t>. Det följer fortfarande styrdokumenten. </a:t>
            </a:r>
          </a:p>
          <a:p>
            <a:endParaRPr lang="sv-SE" dirty="0"/>
          </a:p>
          <a:p>
            <a:r>
              <a:rPr lang="sv-SE" dirty="0" smtClean="0"/>
              <a:t>Håkan Elderstig, förstelärare, Stockholm </a:t>
            </a:r>
            <a:r>
              <a:rPr lang="sv-SE" dirty="0"/>
              <a:t>S</a:t>
            </a:r>
            <a:r>
              <a:rPr lang="sv-SE" dirty="0" smtClean="0"/>
              <a:t>cience &amp; Innovation </a:t>
            </a:r>
            <a:r>
              <a:rPr lang="sv-SE" dirty="0" err="1"/>
              <a:t>S</a:t>
            </a:r>
            <a:r>
              <a:rPr lang="sv-SE" dirty="0" err="1" smtClean="0"/>
              <a:t>chool</a:t>
            </a:r>
            <a:endParaRPr lang="sv-SE" dirty="0"/>
          </a:p>
        </p:txBody>
      </p:sp>
    </p:spTree>
    <p:extLst>
      <p:ext uri="{BB962C8B-B14F-4D97-AF65-F5344CB8AC3E}">
        <p14:creationId xmlns:p14="http://schemas.microsoft.com/office/powerpoint/2010/main" val="3017303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Centrala innehållet</a:t>
            </a:r>
            <a:endParaRPr lang="sv-SE" dirty="0"/>
          </a:p>
        </p:txBody>
      </p:sp>
      <p:sp>
        <p:nvSpPr>
          <p:cNvPr id="3" name="Platshållare för innehåll 2"/>
          <p:cNvSpPr>
            <a:spLocks noGrp="1"/>
          </p:cNvSpPr>
          <p:nvPr>
            <p:ph sz="half" idx="1"/>
          </p:nvPr>
        </p:nvSpPr>
        <p:spPr/>
        <p:txBody>
          <a:bodyPr>
            <a:normAutofit lnSpcReduction="10000"/>
          </a:bodyPr>
          <a:lstStyle/>
          <a:p>
            <a:r>
              <a:rPr lang="sv-SE" dirty="0" smtClean="0"/>
              <a:t>Få begränsningar</a:t>
            </a:r>
          </a:p>
          <a:p>
            <a:r>
              <a:rPr lang="sv-SE" dirty="0" smtClean="0"/>
              <a:t>Den klassiska (verkstadstekniken) finns inte med</a:t>
            </a:r>
          </a:p>
          <a:p>
            <a:r>
              <a:rPr lang="sv-SE" dirty="0" smtClean="0"/>
              <a:t>Få referenser till konkreta områden</a:t>
            </a:r>
          </a:p>
          <a:p>
            <a:r>
              <a:rPr lang="sv-SE" dirty="0" smtClean="0"/>
              <a:t>Många skrivningar som pekar mot digitala verktyg</a:t>
            </a:r>
            <a:endParaRPr lang="sv-SE" dirty="0"/>
          </a:p>
        </p:txBody>
      </p:sp>
      <p:sp>
        <p:nvSpPr>
          <p:cNvPr id="6" name="textruta 5"/>
          <p:cNvSpPr txBox="1"/>
          <p:nvPr/>
        </p:nvSpPr>
        <p:spPr>
          <a:xfrm>
            <a:off x="6543675" y="673963"/>
            <a:ext cx="3866123" cy="707886"/>
          </a:xfrm>
          <a:prstGeom prst="rect">
            <a:avLst/>
          </a:prstGeom>
          <a:noFill/>
        </p:spPr>
        <p:txBody>
          <a:bodyPr wrap="none" rtlCol="0">
            <a:spAutoFit/>
          </a:bodyPr>
          <a:lstStyle/>
          <a:p>
            <a:r>
              <a:rPr lang="sv-SE" sz="4000" dirty="0" smtClean="0">
                <a:hlinkClick r:id="rId2"/>
              </a:rPr>
              <a:t>Teknik  Skolverket</a:t>
            </a:r>
            <a:endParaRPr lang="sv-SE" sz="4000" dirty="0"/>
          </a:p>
        </p:txBody>
      </p:sp>
      <p:sp>
        <p:nvSpPr>
          <p:cNvPr id="7" name="Platshållare för innehåll 6"/>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r>
              <a:rPr lang="sv-SE" dirty="0"/>
              <a:t>Materials tekniska egenskaper, till exempel termiska, elektriska, mekaniska och kemiska samt materialens möjligheter och begränsningar utifrån olika användningsområden.</a:t>
            </a:r>
          </a:p>
          <a:p>
            <a:r>
              <a:rPr lang="sv-SE" dirty="0"/>
              <a:t>Kvalitetsarbete, till exempel kvalitetssäkring, miljösäkring, arbetsmiljö och riskanalys.</a:t>
            </a:r>
          </a:p>
          <a:p>
            <a:r>
              <a:rPr lang="sv-SE" dirty="0"/>
              <a:t>Ritningsläsning och skiss- och ritteknik </a:t>
            </a:r>
            <a:r>
              <a:rPr lang="sv-SE" dirty="0" smtClean="0"/>
              <a:t>…</a:t>
            </a:r>
            <a:endParaRPr lang="sv-SE" dirty="0"/>
          </a:p>
          <a:p>
            <a:endParaRPr lang="sv-SE" dirty="0"/>
          </a:p>
        </p:txBody>
      </p:sp>
    </p:spTree>
    <p:extLst>
      <p:ext uri="{BB962C8B-B14F-4D97-AF65-F5344CB8AC3E}">
        <p14:creationId xmlns:p14="http://schemas.microsoft.com/office/powerpoint/2010/main" val="2013263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147323" y="217641"/>
            <a:ext cx="813619" cy="1325563"/>
          </a:xfrm>
        </p:spPr>
        <p:txBody>
          <a:bodyPr/>
          <a:lstStyle/>
          <a:p>
            <a:r>
              <a:rPr lang="sv-SE" dirty="0" smtClean="0"/>
              <a:t>CI</a:t>
            </a:r>
            <a:endParaRPr lang="sv-SE" dirty="0"/>
          </a:p>
        </p:txBody>
      </p:sp>
      <p:sp>
        <p:nvSpPr>
          <p:cNvPr id="3" name="Platshållare för innehåll 2"/>
          <p:cNvSpPr>
            <a:spLocks noGrp="1"/>
          </p:cNvSpPr>
          <p:nvPr>
            <p:ph idx="1"/>
          </p:nvPr>
        </p:nvSpPr>
        <p:spPr>
          <a:xfrm>
            <a:off x="838200" y="538316"/>
            <a:ext cx="10309123" cy="5862484"/>
          </a:xfrm>
        </p:spPr>
        <p:txBody>
          <a:bodyPr>
            <a:noAutofit/>
          </a:bodyPr>
          <a:lstStyle/>
          <a:p>
            <a:pPr marL="342900" indent="-342900">
              <a:buFont typeface="+mj-lt"/>
              <a:buAutoNum type="arabicPeriod"/>
            </a:pPr>
            <a:r>
              <a:rPr lang="sv-SE" sz="1800" dirty="0"/>
              <a:t>Teknikutvecklingsprocessens alla delar från idé och modell, produkt eller tjänst till användning och återvinning med praktisk tillämpning av teknik och </a:t>
            </a:r>
            <a:r>
              <a:rPr lang="sv-SE" sz="1800" dirty="0">
                <a:solidFill>
                  <a:srgbClr val="C00000"/>
                </a:solidFill>
              </a:rPr>
              <a:t>teknikutveckling inom ett eller flera teknikområden</a:t>
            </a:r>
            <a:r>
              <a:rPr lang="sv-SE" sz="1800" dirty="0"/>
              <a:t>.</a:t>
            </a:r>
          </a:p>
          <a:p>
            <a:pPr marL="342900" indent="-342900">
              <a:buFont typeface="+mj-lt"/>
              <a:buAutoNum type="arabicPeriod"/>
            </a:pPr>
            <a:r>
              <a:rPr lang="sv-SE" sz="1800" dirty="0"/>
              <a:t>Entreprenörskap och entreprenörskapets villkor med utgångspunkt i innovativa och kreativa processer.</a:t>
            </a:r>
          </a:p>
          <a:p>
            <a:pPr marL="342900" indent="-342900">
              <a:buFont typeface="+mj-lt"/>
              <a:buAutoNum type="arabicPeriod"/>
            </a:pPr>
            <a:r>
              <a:rPr lang="sv-SE" sz="1800" dirty="0">
                <a:solidFill>
                  <a:srgbClr val="C00000"/>
                </a:solidFill>
              </a:rPr>
              <a:t>Materials tekniska egenskaper</a:t>
            </a:r>
            <a:r>
              <a:rPr lang="sv-SE" sz="1800" dirty="0"/>
              <a:t>, till exempel termiska, elektriska, mekaniska och kemiska samt materialens möjligheter och begränsningar utifrån olika användningsområden.</a:t>
            </a:r>
          </a:p>
          <a:p>
            <a:pPr marL="342900" indent="-342900">
              <a:buFont typeface="+mj-lt"/>
              <a:buAutoNum type="arabicPeriod"/>
            </a:pPr>
            <a:r>
              <a:rPr lang="sv-SE" sz="1800" dirty="0"/>
              <a:t>Teknikens och teknikerns roll med fokus på framtidens teknik och ett hållbart samhälle, till exempel med utgångspunkt i energieffektivisering.</a:t>
            </a:r>
          </a:p>
          <a:p>
            <a:pPr marL="342900" indent="-342900">
              <a:buFont typeface="+mj-lt"/>
              <a:buAutoNum type="arabicPeriod"/>
            </a:pPr>
            <a:r>
              <a:rPr lang="sv-SE" sz="1800" dirty="0">
                <a:solidFill>
                  <a:schemeClr val="accent2">
                    <a:lumMod val="75000"/>
                  </a:schemeClr>
                </a:solidFill>
              </a:rPr>
              <a:t>Kvalitetsarbete</a:t>
            </a:r>
            <a:r>
              <a:rPr lang="sv-SE" sz="1800" dirty="0"/>
              <a:t>, till exempel kvalitetssäkring, miljösäkring, arbetsmiljö och riskanalys.</a:t>
            </a:r>
          </a:p>
          <a:p>
            <a:pPr marL="342900" indent="-342900">
              <a:buFont typeface="+mj-lt"/>
              <a:buAutoNum type="arabicPeriod"/>
            </a:pPr>
            <a:r>
              <a:rPr lang="sv-SE" sz="1800" dirty="0"/>
              <a:t>Ritningsläsning och skiss- och </a:t>
            </a:r>
            <a:r>
              <a:rPr lang="sv-SE" sz="1800" dirty="0">
                <a:solidFill>
                  <a:srgbClr val="C00000"/>
                </a:solidFill>
              </a:rPr>
              <a:t>ritteknik</a:t>
            </a:r>
            <a:r>
              <a:rPr lang="sv-SE" sz="1800" dirty="0"/>
              <a:t> med introduktion i hur man hanterar </a:t>
            </a:r>
            <a:r>
              <a:rPr lang="sv-SE" sz="1800" dirty="0" err="1"/>
              <a:t>cad-program</a:t>
            </a:r>
            <a:r>
              <a:rPr lang="sv-SE" sz="1800" dirty="0"/>
              <a:t>.</a:t>
            </a:r>
          </a:p>
          <a:p>
            <a:pPr marL="342900" indent="-342900">
              <a:buFont typeface="+mj-lt"/>
              <a:buAutoNum type="arabicPeriod"/>
            </a:pPr>
            <a:r>
              <a:rPr lang="sv-SE" sz="1800" dirty="0"/>
              <a:t>Projektarbets-, kommunikations-, presentations- och modellteknik, till exempel digitala medier och programvaror, manualer och instruktioner, muntliga och skriftliga framställningar samt digitala och manuella tekniker för att skapa modeller.</a:t>
            </a:r>
          </a:p>
          <a:p>
            <a:pPr marL="342900" indent="-342900">
              <a:buFont typeface="+mj-lt"/>
              <a:buAutoNum type="arabicPeriod"/>
            </a:pPr>
            <a:r>
              <a:rPr lang="sv-SE" sz="1800" dirty="0">
                <a:solidFill>
                  <a:schemeClr val="accent2">
                    <a:lumMod val="75000"/>
                  </a:schemeClr>
                </a:solidFill>
              </a:rPr>
              <a:t>Tekniska begrepp, teorier</a:t>
            </a:r>
            <a:r>
              <a:rPr lang="sv-SE" sz="1800" dirty="0"/>
              <a:t> och modeller innefattande beräkningar och rimlighetsbedömningar.</a:t>
            </a:r>
          </a:p>
          <a:p>
            <a:pPr marL="342900" indent="-342900">
              <a:buFont typeface="+mj-lt"/>
              <a:buAutoNum type="arabicPeriod"/>
            </a:pPr>
            <a:r>
              <a:rPr lang="sv-SE" sz="1800" dirty="0"/>
              <a:t>Teknikens historia och teknikutvecklingens betydelse för samhället samt introduktion i aktuella utvecklingsområden inom teknik.</a:t>
            </a:r>
          </a:p>
          <a:p>
            <a:pPr marL="342900" indent="-342900">
              <a:buFont typeface="+mj-lt"/>
              <a:buAutoNum type="arabicPeriod"/>
            </a:pPr>
            <a:r>
              <a:rPr lang="sv-SE" sz="1800" dirty="0"/>
              <a:t>Grundläggande teknikfilosofi: etiska värderingar och genusstrukturer samt hur de har påverkat och påverkar tekniken, dess användning och tillgänglighet. Hur teknik och teknikens attribut könsmärks.</a:t>
            </a:r>
          </a:p>
          <a:p>
            <a:pPr marL="342900" indent="-342900">
              <a:buFont typeface="+mj-lt"/>
              <a:buAutoNum type="arabicPeriod"/>
            </a:pPr>
            <a:r>
              <a:rPr lang="sv-SE" sz="1800" dirty="0"/>
              <a:t>Kommunikations-, dator- och nätverksteknik för lärande och förmedling av teknik och information.</a:t>
            </a:r>
          </a:p>
          <a:p>
            <a:pPr marL="0" indent="0">
              <a:buNone/>
            </a:pPr>
            <a:endParaRPr lang="sv-SE" sz="1800" dirty="0"/>
          </a:p>
        </p:txBody>
      </p:sp>
      <p:sp>
        <p:nvSpPr>
          <p:cNvPr id="4" name="textruta 3"/>
          <p:cNvSpPr txBox="1"/>
          <p:nvPr/>
        </p:nvSpPr>
        <p:spPr>
          <a:xfrm rot="16200000">
            <a:off x="9372634" y="4022114"/>
            <a:ext cx="4441373" cy="707886"/>
          </a:xfrm>
          <a:prstGeom prst="rect">
            <a:avLst/>
          </a:prstGeom>
          <a:solidFill>
            <a:schemeClr val="accent6">
              <a:lumMod val="60000"/>
              <a:lumOff val="40000"/>
            </a:schemeClr>
          </a:solidFill>
        </p:spPr>
        <p:txBody>
          <a:bodyPr wrap="square" rtlCol="0">
            <a:spAutoFit/>
          </a:bodyPr>
          <a:lstStyle/>
          <a:p>
            <a:r>
              <a:rPr lang="sv-SE" sz="4000" dirty="0" smtClean="0">
                <a:solidFill>
                  <a:schemeClr val="accent2">
                    <a:lumMod val="50000"/>
                  </a:schemeClr>
                </a:solidFill>
              </a:rPr>
              <a:t>Traditionellt innehåll</a:t>
            </a:r>
            <a:endParaRPr lang="sv-SE" sz="4000" dirty="0">
              <a:solidFill>
                <a:schemeClr val="accent2">
                  <a:lumMod val="50000"/>
                </a:schemeClr>
              </a:solidFill>
            </a:endParaRPr>
          </a:p>
        </p:txBody>
      </p:sp>
    </p:spTree>
    <p:extLst>
      <p:ext uri="{BB962C8B-B14F-4D97-AF65-F5344CB8AC3E}">
        <p14:creationId xmlns:p14="http://schemas.microsoft.com/office/powerpoint/2010/main" val="2495476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147323" y="217641"/>
            <a:ext cx="813619" cy="1325563"/>
          </a:xfrm>
        </p:spPr>
        <p:txBody>
          <a:bodyPr/>
          <a:lstStyle/>
          <a:p>
            <a:r>
              <a:rPr lang="sv-SE" dirty="0" smtClean="0"/>
              <a:t>CI</a:t>
            </a:r>
            <a:endParaRPr lang="sv-SE" dirty="0"/>
          </a:p>
        </p:txBody>
      </p:sp>
      <p:sp>
        <p:nvSpPr>
          <p:cNvPr id="3" name="Platshållare för innehåll 2"/>
          <p:cNvSpPr>
            <a:spLocks noGrp="1"/>
          </p:cNvSpPr>
          <p:nvPr>
            <p:ph idx="1"/>
          </p:nvPr>
        </p:nvSpPr>
        <p:spPr>
          <a:xfrm>
            <a:off x="838200" y="538316"/>
            <a:ext cx="10309123" cy="5862484"/>
          </a:xfrm>
        </p:spPr>
        <p:txBody>
          <a:bodyPr>
            <a:noAutofit/>
          </a:bodyPr>
          <a:lstStyle/>
          <a:p>
            <a:pPr marL="342900" indent="-342900">
              <a:buFont typeface="+mj-lt"/>
              <a:buAutoNum type="arabicPeriod"/>
            </a:pPr>
            <a:r>
              <a:rPr lang="sv-SE" sz="1800" dirty="0"/>
              <a:t>Teknikutvecklingsprocessens alla delar från idé och modell, produkt eller tjänst till användning och återvinning med praktisk tillämpning av teknik och teknikutveckling inom ett eller flera teknikområden.</a:t>
            </a:r>
          </a:p>
          <a:p>
            <a:pPr marL="342900" indent="-342900">
              <a:buFont typeface="+mj-lt"/>
              <a:buAutoNum type="arabicPeriod"/>
            </a:pPr>
            <a:r>
              <a:rPr lang="sv-SE" sz="1800" dirty="0"/>
              <a:t>Entreprenörskap och entreprenörskapets villkor med utgångspunkt i innovativa och kreativa processer.</a:t>
            </a:r>
          </a:p>
          <a:p>
            <a:pPr marL="342900" indent="-342900">
              <a:buFont typeface="+mj-lt"/>
              <a:buAutoNum type="arabicPeriod"/>
            </a:pPr>
            <a:r>
              <a:rPr lang="sv-SE" sz="1800" dirty="0"/>
              <a:t>Materials tekniska egenskaper, till exempel termiska, elektriska, mekaniska och kemiska samt materialens möjligheter och begränsningar utifrån olika användningsområden.</a:t>
            </a:r>
          </a:p>
          <a:p>
            <a:pPr marL="342900" indent="-342900">
              <a:buFont typeface="+mj-lt"/>
              <a:buAutoNum type="arabicPeriod"/>
            </a:pPr>
            <a:r>
              <a:rPr lang="sv-SE" sz="1800" dirty="0"/>
              <a:t>Teknikens och teknikerns roll med fokus </a:t>
            </a:r>
            <a:r>
              <a:rPr lang="sv-SE" sz="1800" dirty="0">
                <a:solidFill>
                  <a:schemeClr val="accent1">
                    <a:lumMod val="75000"/>
                  </a:schemeClr>
                </a:solidFill>
              </a:rPr>
              <a:t>på framtidens teknik </a:t>
            </a:r>
            <a:r>
              <a:rPr lang="sv-SE" sz="1800" dirty="0"/>
              <a:t>och ett hållbart samhälle, till exempel med utgångspunkt i energieffektivisering.</a:t>
            </a:r>
          </a:p>
          <a:p>
            <a:pPr marL="342900" indent="-342900">
              <a:buFont typeface="+mj-lt"/>
              <a:buAutoNum type="arabicPeriod"/>
            </a:pPr>
            <a:r>
              <a:rPr lang="sv-SE" sz="1800" dirty="0"/>
              <a:t>Kvalitetsarbete, till exempel kvalitetssäkring, miljösäkring, arbetsmiljö och riskanalys.</a:t>
            </a:r>
          </a:p>
          <a:p>
            <a:pPr marL="342900" indent="-342900">
              <a:buFont typeface="+mj-lt"/>
              <a:buAutoNum type="arabicPeriod"/>
            </a:pPr>
            <a:r>
              <a:rPr lang="sv-SE" sz="1800" dirty="0"/>
              <a:t>Ritningsläsning och skiss- och ritteknik med introduktion i hur man hanterar </a:t>
            </a:r>
            <a:r>
              <a:rPr lang="sv-SE" sz="1800" dirty="0" err="1">
                <a:solidFill>
                  <a:schemeClr val="accent1">
                    <a:lumMod val="75000"/>
                  </a:schemeClr>
                </a:solidFill>
              </a:rPr>
              <a:t>cad-program</a:t>
            </a:r>
            <a:r>
              <a:rPr lang="sv-SE" sz="1800" dirty="0"/>
              <a:t>.</a:t>
            </a:r>
          </a:p>
          <a:p>
            <a:pPr marL="342900" indent="-342900">
              <a:buFont typeface="+mj-lt"/>
              <a:buAutoNum type="arabicPeriod"/>
            </a:pPr>
            <a:r>
              <a:rPr lang="sv-SE" sz="1800" dirty="0"/>
              <a:t>Projektarbets-, kommunikations-, presentations- och modellteknik, till exempel </a:t>
            </a:r>
            <a:r>
              <a:rPr lang="sv-SE" sz="1800" dirty="0">
                <a:solidFill>
                  <a:schemeClr val="accent1">
                    <a:lumMod val="75000"/>
                  </a:schemeClr>
                </a:solidFill>
              </a:rPr>
              <a:t>digitala medier </a:t>
            </a:r>
            <a:r>
              <a:rPr lang="sv-SE" sz="1800" dirty="0"/>
              <a:t>och programvaror, manualer och instruktioner, muntliga och skriftliga framställningar samt </a:t>
            </a:r>
            <a:r>
              <a:rPr lang="sv-SE" sz="1800" dirty="0">
                <a:solidFill>
                  <a:schemeClr val="accent1">
                    <a:lumMod val="75000"/>
                  </a:schemeClr>
                </a:solidFill>
              </a:rPr>
              <a:t>digitala</a:t>
            </a:r>
            <a:r>
              <a:rPr lang="sv-SE" sz="1800" dirty="0"/>
              <a:t> och manuella </a:t>
            </a:r>
            <a:r>
              <a:rPr lang="sv-SE" sz="1800" dirty="0">
                <a:solidFill>
                  <a:schemeClr val="accent1">
                    <a:lumMod val="75000"/>
                  </a:schemeClr>
                </a:solidFill>
              </a:rPr>
              <a:t>tekniker för att skapa modeller</a:t>
            </a:r>
            <a:r>
              <a:rPr lang="sv-SE" sz="1800" dirty="0"/>
              <a:t>.</a:t>
            </a:r>
          </a:p>
          <a:p>
            <a:pPr marL="342900" indent="-342900">
              <a:buFont typeface="+mj-lt"/>
              <a:buAutoNum type="arabicPeriod"/>
            </a:pPr>
            <a:r>
              <a:rPr lang="sv-SE" sz="1800" dirty="0"/>
              <a:t>Tekniska begrepp, teorier och modeller innefattande beräkningar och rimlighetsbedömningar.</a:t>
            </a:r>
          </a:p>
          <a:p>
            <a:pPr marL="342900" indent="-342900">
              <a:buFont typeface="+mj-lt"/>
              <a:buAutoNum type="arabicPeriod"/>
            </a:pPr>
            <a:r>
              <a:rPr lang="sv-SE" sz="1800" dirty="0"/>
              <a:t>Teknikens historia och teknikutvecklingens betydelse för samhället samt introduktion </a:t>
            </a:r>
            <a:r>
              <a:rPr lang="sv-SE" sz="1800" dirty="0">
                <a:solidFill>
                  <a:schemeClr val="accent1">
                    <a:lumMod val="75000"/>
                  </a:schemeClr>
                </a:solidFill>
              </a:rPr>
              <a:t>i aktuella utvecklingsområden</a:t>
            </a:r>
            <a:r>
              <a:rPr lang="sv-SE" sz="1800" dirty="0"/>
              <a:t> inom teknik.</a:t>
            </a:r>
          </a:p>
          <a:p>
            <a:pPr marL="342900" indent="-342900">
              <a:buFont typeface="+mj-lt"/>
              <a:buAutoNum type="arabicPeriod"/>
            </a:pPr>
            <a:r>
              <a:rPr lang="sv-SE" sz="1800" dirty="0"/>
              <a:t>Grundläggande teknikfilosofi: etiska värderingar och genusstrukturer samt hur de har påverkat och påverkar tekniken, dess användning och tillgänglighet. Hur teknik och teknikens attribut könsmärks.</a:t>
            </a:r>
          </a:p>
          <a:p>
            <a:pPr marL="342900" indent="-342900">
              <a:buFont typeface="+mj-lt"/>
              <a:buAutoNum type="arabicPeriod"/>
            </a:pPr>
            <a:r>
              <a:rPr lang="sv-SE" sz="1800" dirty="0">
                <a:solidFill>
                  <a:schemeClr val="accent1">
                    <a:lumMod val="75000"/>
                  </a:schemeClr>
                </a:solidFill>
              </a:rPr>
              <a:t>Kommunikations-, dator- och nätverksteknik </a:t>
            </a:r>
            <a:r>
              <a:rPr lang="sv-SE" sz="1800" dirty="0"/>
              <a:t>för lärande och förmedling av teknik och information.</a:t>
            </a:r>
          </a:p>
          <a:p>
            <a:pPr marL="0" indent="0">
              <a:buNone/>
            </a:pPr>
            <a:endParaRPr lang="sv-SE" sz="1800" dirty="0"/>
          </a:p>
        </p:txBody>
      </p:sp>
      <p:sp>
        <p:nvSpPr>
          <p:cNvPr id="4" name="textruta 3"/>
          <p:cNvSpPr txBox="1"/>
          <p:nvPr/>
        </p:nvSpPr>
        <p:spPr>
          <a:xfrm rot="16200000">
            <a:off x="10663474" y="2689760"/>
            <a:ext cx="1675587" cy="707886"/>
          </a:xfrm>
          <a:prstGeom prst="rect">
            <a:avLst/>
          </a:prstGeom>
          <a:solidFill>
            <a:srgbClr val="FFC000"/>
          </a:solidFill>
        </p:spPr>
        <p:txBody>
          <a:bodyPr wrap="none" rtlCol="0">
            <a:spAutoFit/>
          </a:bodyPr>
          <a:lstStyle/>
          <a:p>
            <a:r>
              <a:rPr lang="sv-SE" sz="4000" dirty="0" smtClean="0">
                <a:solidFill>
                  <a:schemeClr val="accent1">
                    <a:lumMod val="75000"/>
                  </a:schemeClr>
                </a:solidFill>
              </a:rPr>
              <a:t>Digitalt</a:t>
            </a:r>
            <a:endParaRPr lang="sv-SE" sz="4000" dirty="0">
              <a:solidFill>
                <a:schemeClr val="accent1">
                  <a:lumMod val="75000"/>
                </a:schemeClr>
              </a:solidFill>
            </a:endParaRPr>
          </a:p>
        </p:txBody>
      </p:sp>
    </p:spTree>
    <p:extLst>
      <p:ext uri="{BB962C8B-B14F-4D97-AF65-F5344CB8AC3E}">
        <p14:creationId xmlns:p14="http://schemas.microsoft.com/office/powerpoint/2010/main" val="258194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5267325" cy="1325563"/>
          </a:xfrm>
        </p:spPr>
        <p:txBody>
          <a:bodyPr/>
          <a:lstStyle/>
          <a:p>
            <a:r>
              <a:rPr lang="sv-SE" dirty="0" smtClean="0"/>
              <a:t>Förmågorna</a:t>
            </a:r>
            <a:endParaRPr lang="sv-SE" dirty="0"/>
          </a:p>
        </p:txBody>
      </p:sp>
      <p:sp>
        <p:nvSpPr>
          <p:cNvPr id="4" name="Platshållare för innehåll 3"/>
          <p:cNvSpPr>
            <a:spLocks noGrp="1"/>
          </p:cNvSpPr>
          <p:nvPr>
            <p:ph sz="half" idx="1"/>
          </p:nvPr>
        </p:nvSpPr>
        <p:spPr/>
        <p:txBody>
          <a:bodyPr/>
          <a:lstStyle/>
          <a:p>
            <a:r>
              <a:rPr lang="sv-SE" dirty="0" smtClean="0"/>
              <a:t>Vad styr innehållet</a:t>
            </a:r>
          </a:p>
          <a:p>
            <a:r>
              <a:rPr lang="sv-SE" dirty="0" smtClean="0"/>
              <a:t>Begränsningar</a:t>
            </a:r>
          </a:p>
          <a:p>
            <a:r>
              <a:rPr lang="sv-SE" dirty="0" smtClean="0"/>
              <a:t>Tolkningar</a:t>
            </a:r>
            <a:endParaRPr lang="sv-SE" dirty="0"/>
          </a:p>
        </p:txBody>
      </p:sp>
      <p:sp>
        <p:nvSpPr>
          <p:cNvPr id="8" name="Platshållare för innehåll 7"/>
          <p:cNvSpPr>
            <a:spLocks noGrp="1"/>
          </p:cNvSpPr>
          <p:nvPr>
            <p:ph sz="half" idx="2"/>
          </p:nvPr>
        </p:nvSpPr>
        <p:spPr/>
        <p:txBody>
          <a:bodyPr/>
          <a:lstStyle/>
          <a:p>
            <a:endParaRPr lang="sv-SE"/>
          </a:p>
        </p:txBody>
      </p:sp>
      <p:pic>
        <p:nvPicPr>
          <p:cNvPr id="6" name="Platshållare för innehåll 4"/>
          <p:cNvPicPr>
            <a:picLocks noChangeAspect="1"/>
          </p:cNvPicPr>
          <p:nvPr/>
        </p:nvPicPr>
        <p:blipFill>
          <a:blip r:embed="rId2"/>
          <a:stretch>
            <a:fillRect/>
          </a:stretch>
        </p:blipFill>
        <p:spPr>
          <a:xfrm>
            <a:off x="6181724" y="1690688"/>
            <a:ext cx="5896701" cy="4690557"/>
          </a:xfrm>
          <a:prstGeom prst="rect">
            <a:avLst/>
          </a:prstGeom>
        </p:spPr>
        <p:style>
          <a:lnRef idx="2">
            <a:schemeClr val="accent1"/>
          </a:lnRef>
          <a:fillRef idx="1">
            <a:schemeClr val="lt1"/>
          </a:fillRef>
          <a:effectRef idx="0">
            <a:schemeClr val="accent1"/>
          </a:effectRef>
          <a:fontRef idx="minor">
            <a:schemeClr val="dk1"/>
          </a:fontRef>
        </p:style>
      </p:pic>
      <p:sp>
        <p:nvSpPr>
          <p:cNvPr id="7" name="textruta 6"/>
          <p:cNvSpPr txBox="1"/>
          <p:nvPr/>
        </p:nvSpPr>
        <p:spPr>
          <a:xfrm>
            <a:off x="6543675" y="673963"/>
            <a:ext cx="3866123" cy="707886"/>
          </a:xfrm>
          <a:prstGeom prst="rect">
            <a:avLst/>
          </a:prstGeom>
          <a:noFill/>
        </p:spPr>
        <p:txBody>
          <a:bodyPr wrap="none" rtlCol="0">
            <a:spAutoFit/>
          </a:bodyPr>
          <a:lstStyle/>
          <a:p>
            <a:r>
              <a:rPr lang="sv-SE" sz="4000" dirty="0" smtClean="0">
                <a:hlinkClick r:id="rId3"/>
              </a:rPr>
              <a:t>Teknik  Skolverket</a:t>
            </a:r>
            <a:endParaRPr lang="sv-SE" sz="4000" dirty="0"/>
          </a:p>
        </p:txBody>
      </p:sp>
    </p:spTree>
    <p:extLst>
      <p:ext uri="{BB962C8B-B14F-4D97-AF65-F5344CB8AC3E}">
        <p14:creationId xmlns:p14="http://schemas.microsoft.com/office/powerpoint/2010/main" val="1555654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Betyget A del 1</a:t>
            </a:r>
            <a:endParaRPr lang="sv-SE" dirty="0"/>
          </a:p>
        </p:txBody>
      </p:sp>
      <p:sp>
        <p:nvSpPr>
          <p:cNvPr id="3" name="Platshållare för innehåll 2"/>
          <p:cNvSpPr>
            <a:spLocks noGrp="1"/>
          </p:cNvSpPr>
          <p:nvPr>
            <p:ph idx="1"/>
          </p:nvPr>
        </p:nvSpPr>
        <p:spPr>
          <a:xfrm>
            <a:off x="838200" y="1825625"/>
            <a:ext cx="10915650" cy="4737100"/>
          </a:xfrm>
          <a:solidFill>
            <a:schemeClr val="accent2">
              <a:lumMod val="20000"/>
              <a:lumOff val="80000"/>
            </a:schemeClr>
          </a:solidFill>
        </p:spPr>
        <p:txBody>
          <a:bodyPr>
            <a:normAutofit fontScale="92500" lnSpcReduction="10000"/>
          </a:bodyPr>
          <a:lstStyle/>
          <a:p>
            <a:pPr marL="0" indent="0">
              <a:buNone/>
            </a:pPr>
            <a:r>
              <a:rPr lang="sv-SE" dirty="0"/>
              <a:t>Eleven beskriver </a:t>
            </a:r>
            <a:r>
              <a:rPr lang="sv-SE" b="1" dirty="0"/>
              <a:t>utförligt och nyanserat </a:t>
            </a:r>
            <a:r>
              <a:rPr lang="sv-SE" dirty="0"/>
              <a:t>hur teknik utvecklas och redogör </a:t>
            </a:r>
            <a:r>
              <a:rPr lang="sv-SE" b="1" dirty="0"/>
              <a:t>utförligt och nyanserat </a:t>
            </a:r>
            <a:r>
              <a:rPr lang="sv-SE" dirty="0"/>
              <a:t>för sambanden mellan de olika delarna i teknikutvecklingsprocessen.</a:t>
            </a:r>
          </a:p>
          <a:p>
            <a:pPr marL="0" indent="0">
              <a:buNone/>
            </a:pPr>
            <a:r>
              <a:rPr lang="sv-SE" dirty="0"/>
              <a:t>Eleven </a:t>
            </a:r>
            <a:r>
              <a:rPr lang="sv-SE" dirty="0">
                <a:solidFill>
                  <a:schemeClr val="accent2">
                    <a:lumMod val="75000"/>
                  </a:schemeClr>
                </a:solidFill>
              </a:rPr>
              <a:t>redogör</a:t>
            </a:r>
            <a:r>
              <a:rPr lang="sv-SE" dirty="0"/>
              <a:t> </a:t>
            </a:r>
            <a:r>
              <a:rPr lang="sv-SE" b="1" dirty="0"/>
              <a:t>utförligt och nyanserat </a:t>
            </a:r>
            <a:r>
              <a:rPr lang="sv-SE" dirty="0"/>
              <a:t>för tekniska egenskaper hos olika material samt för hur och när de kan användas. Dessutom analyserar och värderar eleven med </a:t>
            </a:r>
            <a:r>
              <a:rPr lang="sv-SE" b="1" dirty="0"/>
              <a:t>nyanserade </a:t>
            </a:r>
            <a:r>
              <a:rPr lang="sv-SE" dirty="0"/>
              <a:t>omdömen tekniska lösningar utifrån kvalitet, säkerhet och hållbart samhälle.</a:t>
            </a:r>
          </a:p>
          <a:p>
            <a:pPr marL="0" indent="0">
              <a:buNone/>
            </a:pPr>
            <a:r>
              <a:rPr lang="sv-SE" dirty="0"/>
              <a:t>Eleven löser tekniska problem, </a:t>
            </a:r>
            <a:r>
              <a:rPr lang="sv-SE" b="1" dirty="0"/>
              <a:t>väljer och </a:t>
            </a:r>
            <a:r>
              <a:rPr lang="sv-SE" dirty="0"/>
              <a:t>använder </a:t>
            </a:r>
            <a:r>
              <a:rPr lang="sv-SE" b="1" dirty="0"/>
              <a:t>efter samråd </a:t>
            </a:r>
            <a:r>
              <a:rPr lang="sv-SE" dirty="0"/>
              <a:t>med handledare lämpliga </a:t>
            </a:r>
            <a:r>
              <a:rPr lang="sv-SE" dirty="0">
                <a:solidFill>
                  <a:schemeClr val="accent2">
                    <a:lumMod val="75000"/>
                  </a:schemeClr>
                </a:solidFill>
              </a:rPr>
              <a:t>arbetsmetoder</a:t>
            </a:r>
            <a:r>
              <a:rPr lang="sv-SE" dirty="0"/>
              <a:t> samt dokumenterar arbetet och resultatet. I sitt arbete läser eleven ritningar och tekniska instruktioner samt skissar och ritar </a:t>
            </a:r>
            <a:r>
              <a:rPr lang="sv-SE" b="1" dirty="0"/>
              <a:t>med säkerhet </a:t>
            </a:r>
            <a:r>
              <a:rPr lang="sv-SE" dirty="0"/>
              <a:t>både </a:t>
            </a:r>
            <a:r>
              <a:rPr lang="sv-SE" dirty="0">
                <a:solidFill>
                  <a:schemeClr val="accent2">
                    <a:lumMod val="75000"/>
                  </a:schemeClr>
                </a:solidFill>
              </a:rPr>
              <a:t>manuellt</a:t>
            </a:r>
            <a:r>
              <a:rPr lang="sv-SE" dirty="0"/>
              <a:t> och med relevanta </a:t>
            </a:r>
            <a:r>
              <a:rPr lang="sv-SE" dirty="0" err="1"/>
              <a:t>cad-program</a:t>
            </a:r>
            <a:r>
              <a:rPr lang="sv-SE" dirty="0"/>
              <a:t>. Eleven använder </a:t>
            </a:r>
            <a:r>
              <a:rPr lang="sv-SE" b="1" dirty="0"/>
              <a:t>med säkerhet </a:t>
            </a:r>
            <a:r>
              <a:rPr lang="sv-SE" dirty="0"/>
              <a:t>tekniska begrepp och teorier, utför </a:t>
            </a:r>
            <a:r>
              <a:rPr lang="sv-SE" b="1" dirty="0"/>
              <a:t>med säkerhet </a:t>
            </a:r>
            <a:r>
              <a:rPr lang="sv-SE" dirty="0"/>
              <a:t>tekniska beräkningar och bedömer rimligheten i sina resultat.</a:t>
            </a:r>
          </a:p>
          <a:p>
            <a:pPr marL="0" indent="0">
              <a:buNone/>
            </a:pPr>
            <a:endParaRPr lang="sv-SE" dirty="0"/>
          </a:p>
        </p:txBody>
      </p:sp>
    </p:spTree>
    <p:extLst>
      <p:ext uri="{BB962C8B-B14F-4D97-AF65-F5344CB8AC3E}">
        <p14:creationId xmlns:p14="http://schemas.microsoft.com/office/powerpoint/2010/main" val="999574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Betyg A del 2</a:t>
            </a:r>
            <a:endParaRPr lang="sv-SE" dirty="0"/>
          </a:p>
        </p:txBody>
      </p:sp>
      <p:sp>
        <p:nvSpPr>
          <p:cNvPr id="3" name="Platshållare för innehåll 2"/>
          <p:cNvSpPr>
            <a:spLocks noGrp="1"/>
          </p:cNvSpPr>
          <p:nvPr>
            <p:ph idx="1"/>
          </p:nvPr>
        </p:nvSpPr>
        <p:spPr>
          <a:xfrm>
            <a:off x="838199" y="1825624"/>
            <a:ext cx="10963275" cy="4803775"/>
          </a:xfrm>
          <a:solidFill>
            <a:schemeClr val="accent6">
              <a:lumMod val="20000"/>
              <a:lumOff val="80000"/>
            </a:schemeClr>
          </a:solidFill>
        </p:spPr>
        <p:txBody>
          <a:bodyPr>
            <a:normAutofit fontScale="92500" lnSpcReduction="20000"/>
          </a:bodyPr>
          <a:lstStyle/>
          <a:p>
            <a:pPr marL="0" indent="0">
              <a:buNone/>
            </a:pPr>
            <a:r>
              <a:rPr lang="sv-SE" dirty="0"/>
              <a:t>Eleven redogör </a:t>
            </a:r>
            <a:r>
              <a:rPr lang="sv-SE" b="1" dirty="0"/>
              <a:t>utförligt och nyanserat </a:t>
            </a:r>
            <a:r>
              <a:rPr lang="sv-SE" dirty="0"/>
              <a:t>för några historiskt viktiga tekniska framsteg, befintlig teknik och aktuell teknikutveckling samt beskriver </a:t>
            </a:r>
            <a:r>
              <a:rPr lang="sv-SE" b="1" dirty="0"/>
              <a:t>utförligt och nyanserat </a:t>
            </a:r>
            <a:r>
              <a:rPr lang="sv-SE" dirty="0"/>
              <a:t>hur samhälle och teknik samspelar. Dessutom värderar eleven, med</a:t>
            </a:r>
            <a:r>
              <a:rPr lang="sv-SE" b="1" dirty="0"/>
              <a:t> nyanserade </a:t>
            </a:r>
            <a:r>
              <a:rPr lang="sv-SE" dirty="0"/>
              <a:t>omdömen och utifrån ett etiskt förhållningssätt, teknikens funktion, användning och tillgänglighet i samhället. Vidare beskriver eleven </a:t>
            </a:r>
            <a:r>
              <a:rPr lang="sv-SE" b="1" dirty="0"/>
              <a:t>utförligt och nyanserat</a:t>
            </a:r>
            <a:r>
              <a:rPr lang="sv-SE" dirty="0"/>
              <a:t> hur föreställningar och traditioner inom teknikområdet styr uppfattningar om vad som är manligt och kvinnligt och hur det har påverkat och påverkar teknik och teknikutveckling. Eleven ger </a:t>
            </a:r>
            <a:r>
              <a:rPr lang="sv-SE" b="1" dirty="0"/>
              <a:t>välgrundade och nyanserade </a:t>
            </a:r>
            <a:r>
              <a:rPr lang="sv-SE" dirty="0"/>
              <a:t>förslag på hur teknikområdet kan göras lika tillgängligt för män och kvinnor.</a:t>
            </a:r>
          </a:p>
          <a:p>
            <a:pPr marL="0" indent="0">
              <a:buNone/>
            </a:pPr>
            <a:r>
              <a:rPr lang="sv-SE" dirty="0"/>
              <a:t>Eleven använder </a:t>
            </a:r>
            <a:r>
              <a:rPr lang="sv-SE" b="1" dirty="0"/>
              <a:t>med säkerhet </a:t>
            </a:r>
            <a:r>
              <a:rPr lang="sv-SE" dirty="0">
                <a:solidFill>
                  <a:schemeClr val="accent2">
                    <a:lumMod val="75000"/>
                  </a:schemeClr>
                </a:solidFill>
              </a:rPr>
              <a:t>datorn</a:t>
            </a:r>
            <a:r>
              <a:rPr lang="sv-SE" dirty="0"/>
              <a:t> som verktyg för kommunikation, dokumentation och information. Dessutom använder eleven </a:t>
            </a:r>
            <a:r>
              <a:rPr lang="sv-SE" b="1" dirty="0"/>
              <a:t>med säkerhet</a:t>
            </a:r>
            <a:r>
              <a:rPr lang="sv-SE" dirty="0"/>
              <a:t> olika relevanta </a:t>
            </a:r>
            <a:r>
              <a:rPr lang="sv-SE" dirty="0">
                <a:solidFill>
                  <a:schemeClr val="accent2">
                    <a:lumMod val="75000"/>
                  </a:schemeClr>
                </a:solidFill>
              </a:rPr>
              <a:t>medier</a:t>
            </a:r>
            <a:r>
              <a:rPr lang="sv-SE" dirty="0"/>
              <a:t> och </a:t>
            </a:r>
            <a:r>
              <a:rPr lang="sv-SE" dirty="0">
                <a:solidFill>
                  <a:schemeClr val="accent2">
                    <a:lumMod val="75000"/>
                  </a:schemeClr>
                </a:solidFill>
              </a:rPr>
              <a:t>programvaror</a:t>
            </a:r>
            <a:r>
              <a:rPr lang="sv-SE" dirty="0"/>
              <a:t> för att förmedla och presentera teknik </a:t>
            </a:r>
            <a:r>
              <a:rPr lang="sv-SE" b="1" dirty="0"/>
              <a:t>samt anpassar kommunikationen till mottagaren</a:t>
            </a:r>
            <a:r>
              <a:rPr lang="sv-SE" dirty="0"/>
              <a:t>.</a:t>
            </a:r>
          </a:p>
          <a:p>
            <a:pPr marL="0" indent="0">
              <a:buNone/>
            </a:pPr>
            <a:r>
              <a:rPr lang="sv-SE" dirty="0"/>
              <a:t>När eleven samråder med handledare bedömer hon eller han </a:t>
            </a:r>
            <a:r>
              <a:rPr lang="sv-SE" b="1" dirty="0"/>
              <a:t>med säkerhet </a:t>
            </a:r>
            <a:r>
              <a:rPr lang="sv-SE" dirty="0"/>
              <a:t>den egna förmågan och situationens krav</a:t>
            </a:r>
            <a:r>
              <a:rPr lang="sv-SE" dirty="0" smtClean="0"/>
              <a:t>.</a:t>
            </a:r>
            <a:endParaRPr lang="sv-SE" dirty="0"/>
          </a:p>
        </p:txBody>
      </p:sp>
    </p:spTree>
    <p:extLst>
      <p:ext uri="{BB962C8B-B14F-4D97-AF65-F5344CB8AC3E}">
        <p14:creationId xmlns:p14="http://schemas.microsoft.com/office/powerpoint/2010/main" val="1243631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 stål men digitalt</a:t>
            </a:r>
            <a:endParaRPr lang="sv-SE" dirty="0"/>
          </a:p>
        </p:txBody>
      </p:sp>
      <p:sp>
        <p:nvSpPr>
          <p:cNvPr id="3" name="Platshållare för innehåll 2"/>
          <p:cNvSpPr>
            <a:spLocks noGrp="1"/>
          </p:cNvSpPr>
          <p:nvPr>
            <p:ph sz="half" idx="1"/>
          </p:nvPr>
        </p:nvSpPr>
        <p:spPr/>
        <p:txBody>
          <a:bodyPr/>
          <a:lstStyle/>
          <a:p>
            <a:r>
              <a:rPr lang="sv-SE" dirty="0" smtClean="0"/>
              <a:t>Lokala förutsättningar</a:t>
            </a:r>
          </a:p>
          <a:p>
            <a:r>
              <a:rPr lang="sv-SE" dirty="0" smtClean="0"/>
              <a:t>Elevernas intresse</a:t>
            </a:r>
          </a:p>
          <a:p>
            <a:r>
              <a:rPr lang="sv-SE" dirty="0" smtClean="0"/>
              <a:t>Framtida arbetsmarknad</a:t>
            </a:r>
          </a:p>
          <a:p>
            <a:r>
              <a:rPr lang="sv-SE" dirty="0" smtClean="0"/>
              <a:t>En demokratifråga, goda samhällsmedborgare, kloka tekniker</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7246675" y="0"/>
            <a:ext cx="4945325" cy="3598817"/>
          </a:xfrm>
          <a:prstGeom prst="rect">
            <a:avLst/>
          </a:prstGeom>
        </p:spPr>
      </p:pic>
      <p:pic>
        <p:nvPicPr>
          <p:cNvPr id="6" name="Bildobjekt 5"/>
          <p:cNvPicPr>
            <a:picLocks noChangeAspect="1"/>
          </p:cNvPicPr>
          <p:nvPr/>
        </p:nvPicPr>
        <p:blipFill>
          <a:blip r:embed="rId3"/>
          <a:stretch>
            <a:fillRect/>
          </a:stretch>
        </p:blipFill>
        <p:spPr>
          <a:xfrm>
            <a:off x="7230290" y="3314869"/>
            <a:ext cx="4961709" cy="3543131"/>
          </a:xfrm>
          <a:prstGeom prst="rect">
            <a:avLst/>
          </a:prstGeom>
        </p:spPr>
      </p:pic>
    </p:spTree>
    <p:extLst>
      <p:ext uri="{BB962C8B-B14F-4D97-AF65-F5344CB8AC3E}">
        <p14:creationId xmlns:p14="http://schemas.microsoft.com/office/powerpoint/2010/main" val="436439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Min grovplanering</a:t>
            </a:r>
            <a:endParaRPr lang="sv-SE" dirty="0"/>
          </a:p>
        </p:txBody>
      </p:sp>
      <p:sp>
        <p:nvSpPr>
          <p:cNvPr id="4" name="Platshållare för innehåll 3"/>
          <p:cNvSpPr>
            <a:spLocks noGrp="1"/>
          </p:cNvSpPr>
          <p:nvPr>
            <p:ph sz="half" idx="1"/>
          </p:nvPr>
        </p:nvSpPr>
        <p:spPr/>
        <p:txBody>
          <a:bodyPr/>
          <a:lstStyle/>
          <a:p>
            <a:r>
              <a:rPr lang="sv-SE" dirty="0" err="1" smtClean="0"/>
              <a:t>Algodoo</a:t>
            </a:r>
            <a:endParaRPr lang="sv-SE" dirty="0" smtClean="0"/>
          </a:p>
          <a:p>
            <a:r>
              <a:rPr lang="sv-SE" dirty="0" smtClean="0"/>
              <a:t>Material, </a:t>
            </a:r>
            <a:r>
              <a:rPr lang="sv-SE" dirty="0" err="1" smtClean="0"/>
              <a:t>Mediawiki</a:t>
            </a:r>
            <a:endParaRPr lang="sv-SE" dirty="0" smtClean="0"/>
          </a:p>
          <a:p>
            <a:r>
              <a:rPr lang="sv-SE" dirty="0" smtClean="0"/>
              <a:t>Tekniska system</a:t>
            </a:r>
          </a:p>
          <a:p>
            <a:r>
              <a:rPr lang="sv-SE" dirty="0" err="1" smtClean="0"/>
              <a:t>Javascript</a:t>
            </a:r>
            <a:endParaRPr lang="sv-SE" dirty="0" smtClean="0"/>
          </a:p>
          <a:p>
            <a:r>
              <a:rPr lang="sv-SE" dirty="0" smtClean="0"/>
              <a:t>PS och klimat</a:t>
            </a:r>
          </a:p>
          <a:p>
            <a:r>
              <a:rPr lang="sv-SE" dirty="0" err="1" smtClean="0"/>
              <a:t>Unity</a:t>
            </a:r>
            <a:r>
              <a:rPr lang="sv-SE" dirty="0" smtClean="0"/>
              <a:t> 3D</a:t>
            </a:r>
          </a:p>
          <a:p>
            <a:r>
              <a:rPr lang="sv-SE" dirty="0" err="1" smtClean="0"/>
              <a:t>WordPress</a:t>
            </a:r>
            <a:endParaRPr lang="sv-SE" dirty="0" smtClean="0"/>
          </a:p>
          <a:p>
            <a:r>
              <a:rPr lang="sv-SE" dirty="0" err="1" smtClean="0"/>
              <a:t>Raspberry</a:t>
            </a:r>
            <a:r>
              <a:rPr lang="sv-SE" dirty="0" smtClean="0"/>
              <a:t> Pi</a:t>
            </a:r>
            <a:endParaRPr lang="sv-SE" dirty="0"/>
          </a:p>
        </p:txBody>
      </p:sp>
      <p:pic>
        <p:nvPicPr>
          <p:cNvPr id="6" name="Platshållare för innehåll 5"/>
          <p:cNvPicPr>
            <a:picLocks noGrp="1" noChangeAspect="1"/>
          </p:cNvPicPr>
          <p:nvPr>
            <p:ph sz="half" idx="2"/>
          </p:nvPr>
        </p:nvPicPr>
        <p:blipFill>
          <a:blip r:embed="rId2"/>
          <a:stretch>
            <a:fillRect/>
          </a:stretch>
        </p:blipFill>
        <p:spPr>
          <a:xfrm>
            <a:off x="6172200" y="2440266"/>
            <a:ext cx="5181600" cy="3122055"/>
          </a:xfrm>
          <a:prstGeom prst="rect">
            <a:avLst/>
          </a:prstGeom>
        </p:spPr>
      </p:pic>
    </p:spTree>
    <p:extLst>
      <p:ext uri="{BB962C8B-B14F-4D97-AF65-F5344CB8AC3E}">
        <p14:creationId xmlns:p14="http://schemas.microsoft.com/office/powerpoint/2010/main" val="2964156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7665720" cy="1234123"/>
          </a:xfrm>
        </p:spPr>
        <p:txBody>
          <a:bodyPr/>
          <a:lstStyle/>
          <a:p>
            <a:r>
              <a:rPr lang="sv-SE" dirty="0" smtClean="0"/>
              <a:t>Vad </a:t>
            </a:r>
            <a:r>
              <a:rPr lang="sv-SE" dirty="0" smtClean="0"/>
              <a:t> </a:t>
            </a:r>
            <a:r>
              <a:rPr lang="sv-SE" dirty="0" smtClean="0"/>
              <a:t>tycker </a:t>
            </a:r>
            <a:r>
              <a:rPr lang="sv-SE" dirty="0" smtClean="0"/>
              <a:t>eleverna?</a:t>
            </a:r>
            <a:endParaRPr lang="sv-SE" dirty="0"/>
          </a:p>
        </p:txBody>
      </p:sp>
      <p:pic>
        <p:nvPicPr>
          <p:cNvPr id="6" name="Platshållare för innehåll 5"/>
          <p:cNvPicPr>
            <a:picLocks noGrp="1" noChangeAspect="1"/>
          </p:cNvPicPr>
          <p:nvPr>
            <p:ph sz="half" idx="1"/>
          </p:nvPr>
        </p:nvPicPr>
        <p:blipFill>
          <a:blip r:embed="rId2"/>
          <a:stretch>
            <a:fillRect/>
          </a:stretch>
        </p:blipFill>
        <p:spPr>
          <a:xfrm>
            <a:off x="838200" y="1599248"/>
            <a:ext cx="4795146" cy="2430643"/>
          </a:xfrm>
          <a:prstGeom prst="rect">
            <a:avLst/>
          </a:prstGeom>
        </p:spPr>
      </p:pic>
      <p:pic>
        <p:nvPicPr>
          <p:cNvPr id="10" name="Platshållare för innehåll 9"/>
          <p:cNvPicPr>
            <a:picLocks noGrp="1" noChangeAspect="1"/>
          </p:cNvPicPr>
          <p:nvPr>
            <p:ph sz="half" idx="2"/>
          </p:nvPr>
        </p:nvPicPr>
        <p:blipFill>
          <a:blip r:embed="rId3"/>
          <a:stretch>
            <a:fillRect/>
          </a:stretch>
        </p:blipFill>
        <p:spPr>
          <a:xfrm>
            <a:off x="7341761" y="1599248"/>
            <a:ext cx="3473852" cy="5019510"/>
          </a:xfrm>
          <a:prstGeom prst="rect">
            <a:avLst/>
          </a:prstGeom>
        </p:spPr>
      </p:pic>
      <p:sp>
        <p:nvSpPr>
          <p:cNvPr id="4" name="textruta 3"/>
          <p:cNvSpPr txBox="1"/>
          <p:nvPr/>
        </p:nvSpPr>
        <p:spPr>
          <a:xfrm>
            <a:off x="7341761" y="720577"/>
            <a:ext cx="3113314" cy="523220"/>
          </a:xfrm>
          <a:prstGeom prst="rect">
            <a:avLst/>
          </a:prstGeom>
          <a:noFill/>
        </p:spPr>
        <p:txBody>
          <a:bodyPr wrap="square" rtlCol="0">
            <a:spAutoFit/>
          </a:bodyPr>
          <a:lstStyle/>
          <a:p>
            <a:r>
              <a:rPr lang="sv-SE" sz="2800" dirty="0" smtClean="0">
                <a:hlinkClick r:id="rId4"/>
              </a:rPr>
              <a:t>Utvärdering i TE17D</a:t>
            </a:r>
            <a:endParaRPr lang="sv-SE" sz="2800" dirty="0"/>
          </a:p>
        </p:txBody>
      </p:sp>
      <p:pic>
        <p:nvPicPr>
          <p:cNvPr id="9" name="Bildobjekt 8"/>
          <p:cNvPicPr>
            <a:picLocks noChangeAspect="1"/>
          </p:cNvPicPr>
          <p:nvPr/>
        </p:nvPicPr>
        <p:blipFill>
          <a:blip r:embed="rId5"/>
          <a:stretch>
            <a:fillRect/>
          </a:stretch>
        </p:blipFill>
        <p:spPr>
          <a:xfrm>
            <a:off x="905665" y="4245430"/>
            <a:ext cx="4824137" cy="2451072"/>
          </a:xfrm>
          <a:prstGeom prst="rect">
            <a:avLst/>
          </a:prstGeom>
        </p:spPr>
      </p:pic>
    </p:spTree>
    <p:extLst>
      <p:ext uri="{BB962C8B-B14F-4D97-AF65-F5344CB8AC3E}">
        <p14:creationId xmlns:p14="http://schemas.microsoft.com/office/powerpoint/2010/main" val="1456201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a:t>
            </a:r>
            <a:r>
              <a:rPr lang="sv-SE" dirty="0" err="1" smtClean="0"/>
              <a:t>Wikiskola</a:t>
            </a:r>
            <a:r>
              <a:rPr lang="sv-SE" dirty="0" smtClean="0"/>
              <a:t>?</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485182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D-hu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0"/>
            <a:ext cx="14050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ctrTitle"/>
          </p:nvPr>
        </p:nvSpPr>
        <p:spPr>
          <a:xfrm>
            <a:off x="58057" y="0"/>
            <a:ext cx="8342994" cy="1908629"/>
          </a:xfrm>
        </p:spPr>
        <p:txBody>
          <a:bodyPr/>
          <a:lstStyle/>
          <a:p>
            <a:pPr algn="l"/>
            <a:r>
              <a:rPr lang="sv-SE" dirty="0" smtClean="0">
                <a:solidFill>
                  <a:schemeClr val="accent4">
                    <a:lumMod val="40000"/>
                    <a:lumOff val="60000"/>
                  </a:schemeClr>
                </a:solidFill>
              </a:rPr>
              <a:t>Digital teknikundervisning i Teknik 1</a:t>
            </a:r>
            <a:endParaRPr lang="sv-SE" dirty="0">
              <a:solidFill>
                <a:schemeClr val="accent4">
                  <a:lumMod val="40000"/>
                  <a:lumOff val="60000"/>
                </a:schemeClr>
              </a:solidFill>
            </a:endParaRPr>
          </a:p>
        </p:txBody>
      </p:sp>
      <p:sp>
        <p:nvSpPr>
          <p:cNvPr id="3" name="Underrubrik 2"/>
          <p:cNvSpPr>
            <a:spLocks noGrp="1"/>
          </p:cNvSpPr>
          <p:nvPr>
            <p:ph type="subTitle" idx="1"/>
          </p:nvPr>
        </p:nvSpPr>
        <p:spPr>
          <a:xfrm>
            <a:off x="152400" y="2078038"/>
            <a:ext cx="2859314" cy="1086076"/>
          </a:xfrm>
        </p:spPr>
        <p:txBody>
          <a:bodyPr>
            <a:noAutofit/>
          </a:bodyPr>
          <a:lstStyle/>
          <a:p>
            <a:pPr algn="l"/>
            <a:r>
              <a:rPr lang="sv-SE" sz="3200" dirty="0" smtClean="0">
                <a:solidFill>
                  <a:schemeClr val="accent4">
                    <a:lumMod val="60000"/>
                    <a:lumOff val="40000"/>
                  </a:schemeClr>
                </a:solidFill>
              </a:rPr>
              <a:t>Håkan Elderstig</a:t>
            </a:r>
          </a:p>
          <a:p>
            <a:pPr algn="l"/>
            <a:r>
              <a:rPr lang="sv-SE" sz="3200" dirty="0" smtClean="0">
                <a:solidFill>
                  <a:schemeClr val="accent4">
                    <a:lumMod val="60000"/>
                    <a:lumOff val="40000"/>
                  </a:schemeClr>
                </a:solidFill>
              </a:rPr>
              <a:t>SSIS</a:t>
            </a:r>
            <a:endParaRPr lang="sv-SE" sz="3200" dirty="0">
              <a:solidFill>
                <a:schemeClr val="accent4">
                  <a:lumMod val="60000"/>
                  <a:lumOff val="40000"/>
                </a:schemeClr>
              </a:solidFill>
            </a:endParaRPr>
          </a:p>
        </p:txBody>
      </p:sp>
      <p:pic>
        <p:nvPicPr>
          <p:cNvPr id="4" name="Bildobjekt 3"/>
          <p:cNvPicPr>
            <a:picLocks noChangeAspect="1"/>
          </p:cNvPicPr>
          <p:nvPr/>
        </p:nvPicPr>
        <p:blipFill>
          <a:blip r:embed="rId3"/>
          <a:stretch>
            <a:fillRect/>
          </a:stretch>
        </p:blipFill>
        <p:spPr>
          <a:xfrm>
            <a:off x="12695578" y="0"/>
            <a:ext cx="1115473" cy="1147763"/>
          </a:xfrm>
          <a:prstGeom prst="rect">
            <a:avLst/>
          </a:prstGeom>
          <a:effectLst>
            <a:softEdge rad="50800"/>
          </a:effectLst>
        </p:spPr>
      </p:pic>
    </p:spTree>
    <p:extLst>
      <p:ext uri="{BB962C8B-B14F-4D97-AF65-F5344CB8AC3E}">
        <p14:creationId xmlns:p14="http://schemas.microsoft.com/office/powerpoint/2010/main" val="2138498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Wikiskola</a:t>
            </a:r>
            <a:endParaRPr lang="sv-SE" dirty="0"/>
          </a:p>
        </p:txBody>
      </p:sp>
      <p:sp>
        <p:nvSpPr>
          <p:cNvPr id="3" name="Platshållare för innehåll 2"/>
          <p:cNvSpPr>
            <a:spLocks noGrp="1"/>
          </p:cNvSpPr>
          <p:nvPr>
            <p:ph sz="half" idx="1"/>
          </p:nvPr>
        </p:nvSpPr>
        <p:spPr>
          <a:xfrm>
            <a:off x="838200" y="1825625"/>
            <a:ext cx="5181600" cy="2896598"/>
          </a:xfrm>
        </p:spPr>
        <p:txBody>
          <a:bodyPr>
            <a:normAutofit lnSpcReduction="10000"/>
          </a:bodyPr>
          <a:lstStyle/>
          <a:p>
            <a:r>
              <a:rPr lang="sv-SE" dirty="0" smtClean="0"/>
              <a:t>Ett smörgåsbord av möjligheter</a:t>
            </a:r>
          </a:p>
          <a:p>
            <a:r>
              <a:rPr lang="sv-SE" dirty="0" smtClean="0"/>
              <a:t>Idé, utkast, länkar, uppgift, …</a:t>
            </a:r>
          </a:p>
          <a:p>
            <a:r>
              <a:rPr lang="sv-SE" dirty="0" smtClean="0"/>
              <a:t>Både lätt och svårt att uppdatera</a:t>
            </a:r>
          </a:p>
          <a:p>
            <a:r>
              <a:rPr lang="sv-SE" dirty="0" smtClean="0"/>
              <a:t>700 sidor, 40 k redigeringar, 1000 skribenter, 700 besökare</a:t>
            </a:r>
          </a:p>
          <a:p>
            <a:r>
              <a:rPr lang="sv-SE" dirty="0" smtClean="0">
                <a:hlinkClick r:id="rId3"/>
              </a:rPr>
              <a:t>Teknikarkivet</a:t>
            </a:r>
            <a:endParaRPr lang="sv-SE" dirty="0"/>
          </a:p>
        </p:txBody>
      </p:sp>
      <p:pic>
        <p:nvPicPr>
          <p:cNvPr id="5" name="Platshållare för innehåll 4"/>
          <p:cNvPicPr>
            <a:picLocks noGrp="1" noChangeAspect="1"/>
          </p:cNvPicPr>
          <p:nvPr>
            <p:ph sz="half" idx="2"/>
          </p:nvPr>
        </p:nvPicPr>
        <p:blipFill>
          <a:blip r:embed="rId4"/>
          <a:stretch>
            <a:fillRect/>
          </a:stretch>
        </p:blipFill>
        <p:spPr>
          <a:xfrm>
            <a:off x="6988021" y="36584"/>
            <a:ext cx="5049402" cy="6821416"/>
          </a:xfrm>
          <a:prstGeom prst="rect">
            <a:avLst/>
          </a:prstGeom>
        </p:spPr>
      </p:pic>
    </p:spTree>
    <p:extLst>
      <p:ext uri="{BB962C8B-B14F-4D97-AF65-F5344CB8AC3E}">
        <p14:creationId xmlns:p14="http://schemas.microsoft.com/office/powerpoint/2010/main" val="3640144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Skissa på en kurs i </a:t>
            </a:r>
            <a:r>
              <a:rPr lang="sv-SE" dirty="0" err="1" smtClean="0"/>
              <a:t>Wikiskola</a:t>
            </a:r>
            <a:endParaRPr lang="sv-SE" dirty="0"/>
          </a:p>
        </p:txBody>
      </p:sp>
      <p:sp>
        <p:nvSpPr>
          <p:cNvPr id="3" name="Platshållare för innehåll 2"/>
          <p:cNvSpPr>
            <a:spLocks noGrp="1"/>
          </p:cNvSpPr>
          <p:nvPr>
            <p:ph sz="half" idx="1"/>
          </p:nvPr>
        </p:nvSpPr>
        <p:spPr>
          <a:xfrm>
            <a:off x="838200" y="1825624"/>
            <a:ext cx="5181600" cy="4372701"/>
          </a:xfrm>
        </p:spPr>
        <p:txBody>
          <a:bodyPr>
            <a:normAutofit/>
          </a:bodyPr>
          <a:lstStyle/>
          <a:p>
            <a:r>
              <a:rPr lang="sv-SE" dirty="0" err="1" smtClean="0"/>
              <a:t>Lärresurs</a:t>
            </a:r>
            <a:r>
              <a:rPr lang="sv-SE" dirty="0" smtClean="0"/>
              <a:t> även för andra</a:t>
            </a:r>
          </a:p>
          <a:p>
            <a:r>
              <a:rPr lang="sv-SE" dirty="0" smtClean="0"/>
              <a:t>Testa gärna!</a:t>
            </a:r>
          </a:p>
          <a:p>
            <a:r>
              <a:rPr lang="sv-SE" dirty="0" smtClean="0"/>
              <a:t>Gå in på wikiskola.se och välj Teknik 1 </a:t>
            </a:r>
          </a:p>
          <a:p>
            <a:r>
              <a:rPr lang="sv-SE" dirty="0" smtClean="0"/>
              <a:t>Skapa ett konto </a:t>
            </a:r>
            <a:br>
              <a:rPr lang="sv-SE" dirty="0" smtClean="0"/>
            </a:br>
            <a:r>
              <a:rPr lang="sv-SE" dirty="0" smtClean="0"/>
              <a:t>(obs kontrollfrågan)</a:t>
            </a:r>
          </a:p>
          <a:p>
            <a:r>
              <a:rPr lang="sv-SE" dirty="0" smtClean="0"/>
              <a:t>Skapa din </a:t>
            </a:r>
            <a:r>
              <a:rPr lang="sv-SE" dirty="0" err="1" smtClean="0"/>
              <a:t>sidlänk</a:t>
            </a:r>
            <a:r>
              <a:rPr lang="sv-SE" dirty="0" smtClean="0"/>
              <a:t> från deltagarsidan</a:t>
            </a:r>
          </a:p>
          <a:p>
            <a:endParaRPr lang="sv-SE" dirty="0"/>
          </a:p>
        </p:txBody>
      </p:sp>
      <p:pic>
        <p:nvPicPr>
          <p:cNvPr id="5" name="Platshållare för innehåll 4"/>
          <p:cNvPicPr>
            <a:picLocks noGrp="1" noChangeAspect="1"/>
          </p:cNvPicPr>
          <p:nvPr>
            <p:ph sz="half" idx="2"/>
          </p:nvPr>
        </p:nvPicPr>
        <p:blipFill>
          <a:blip r:embed="rId2"/>
          <a:stretch>
            <a:fillRect/>
          </a:stretch>
        </p:blipFill>
        <p:spPr>
          <a:xfrm>
            <a:off x="7010400" y="1825625"/>
            <a:ext cx="5181600" cy="2283742"/>
          </a:xfrm>
          <a:prstGeom prst="rect">
            <a:avLst/>
          </a:prstGeom>
        </p:spPr>
      </p:pic>
    </p:spTree>
    <p:extLst>
      <p:ext uri="{BB962C8B-B14F-4D97-AF65-F5344CB8AC3E}">
        <p14:creationId xmlns:p14="http://schemas.microsoft.com/office/powerpoint/2010/main" val="132017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Presentation av några verktyg</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2517915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Områden: </a:t>
            </a:r>
            <a:r>
              <a:rPr lang="sv-SE" dirty="0" err="1" smtClean="0"/>
              <a:t>Algodoo</a:t>
            </a:r>
            <a:endParaRPr lang="sv-SE" dirty="0"/>
          </a:p>
        </p:txBody>
      </p:sp>
      <p:sp>
        <p:nvSpPr>
          <p:cNvPr id="4" name="Platshållare för innehåll 3"/>
          <p:cNvSpPr>
            <a:spLocks noGrp="1"/>
          </p:cNvSpPr>
          <p:nvPr>
            <p:ph sz="half" idx="1"/>
          </p:nvPr>
        </p:nvSpPr>
        <p:spPr/>
        <p:txBody>
          <a:bodyPr/>
          <a:lstStyle/>
          <a:p>
            <a:r>
              <a:rPr lang="sv-SE" dirty="0" smtClean="0"/>
              <a:t>En 2D fysiksimulator </a:t>
            </a:r>
          </a:p>
          <a:p>
            <a:r>
              <a:rPr lang="sv-SE" dirty="0" smtClean="0"/>
              <a:t>Lekfull konstruktion och CAD</a:t>
            </a:r>
          </a:p>
          <a:p>
            <a:r>
              <a:rPr lang="sv-SE" dirty="0" err="1" smtClean="0"/>
              <a:t>Marerialegenskaper</a:t>
            </a:r>
            <a:endParaRPr lang="sv-SE" dirty="0" smtClean="0"/>
          </a:p>
          <a:p>
            <a:r>
              <a:rPr lang="sv-SE" dirty="0" smtClean="0"/>
              <a:t>Fysikbegrepp</a:t>
            </a:r>
          </a:p>
          <a:p>
            <a:r>
              <a:rPr lang="sv-SE" dirty="0" smtClean="0"/>
              <a:t>Beräkningar</a:t>
            </a:r>
          </a:p>
          <a:p>
            <a:r>
              <a:rPr lang="sv-SE" dirty="0" smtClean="0"/>
              <a:t>Lustfyllt skapande</a:t>
            </a:r>
          </a:p>
          <a:p>
            <a:r>
              <a:rPr lang="sv-SE" dirty="0" smtClean="0"/>
              <a:t>Goldbergmaskiner</a:t>
            </a:r>
            <a:endParaRPr lang="sv-SE" dirty="0"/>
          </a:p>
        </p:txBody>
      </p:sp>
      <p:pic>
        <p:nvPicPr>
          <p:cNvPr id="6" name="Platshållare för innehåll 5"/>
          <p:cNvPicPr>
            <a:picLocks noGrp="1" noChangeAspect="1"/>
          </p:cNvPicPr>
          <p:nvPr>
            <p:ph sz="half" idx="2"/>
          </p:nvPr>
        </p:nvPicPr>
        <p:blipFill>
          <a:blip r:embed="rId2"/>
          <a:stretch>
            <a:fillRect/>
          </a:stretch>
        </p:blipFill>
        <p:spPr>
          <a:xfrm>
            <a:off x="6818811" y="0"/>
            <a:ext cx="5373189" cy="4075760"/>
          </a:xfrm>
          <a:prstGeom prst="rect">
            <a:avLst/>
          </a:prstGeom>
        </p:spPr>
      </p:pic>
      <p:pic>
        <p:nvPicPr>
          <p:cNvPr id="8" name="Bildobjekt 7"/>
          <p:cNvPicPr>
            <a:picLocks noChangeAspect="1"/>
          </p:cNvPicPr>
          <p:nvPr/>
        </p:nvPicPr>
        <p:blipFill>
          <a:blip r:embed="rId3"/>
          <a:stretch>
            <a:fillRect/>
          </a:stretch>
        </p:blipFill>
        <p:spPr>
          <a:xfrm>
            <a:off x="6757851" y="3855503"/>
            <a:ext cx="5434149" cy="3002497"/>
          </a:xfrm>
          <a:prstGeom prst="rect">
            <a:avLst/>
          </a:prstGeom>
        </p:spPr>
      </p:pic>
    </p:spTree>
    <p:extLst>
      <p:ext uri="{BB962C8B-B14F-4D97-AF65-F5344CB8AC3E}">
        <p14:creationId xmlns:p14="http://schemas.microsoft.com/office/powerpoint/2010/main" val="1110908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sz="half" idx="2"/>
          </p:nvPr>
        </p:nvPicPr>
        <p:blipFill>
          <a:blip r:embed="rId2"/>
          <a:stretch>
            <a:fillRect/>
          </a:stretch>
        </p:blipFill>
        <p:spPr>
          <a:xfrm>
            <a:off x="6458056" y="111227"/>
            <a:ext cx="5443657" cy="6746773"/>
          </a:xfrm>
          <a:prstGeom prst="rect">
            <a:avLst/>
          </a:prstGeom>
        </p:spPr>
      </p:pic>
      <p:sp>
        <p:nvSpPr>
          <p:cNvPr id="2" name="Rubrik 1"/>
          <p:cNvSpPr>
            <a:spLocks noGrp="1"/>
          </p:cNvSpPr>
          <p:nvPr>
            <p:ph type="title"/>
          </p:nvPr>
        </p:nvSpPr>
        <p:spPr/>
        <p:txBody>
          <a:bodyPr/>
          <a:lstStyle/>
          <a:p>
            <a:r>
              <a:rPr lang="sv-SE" dirty="0" smtClean="0"/>
              <a:t>Områden: Programmering</a:t>
            </a:r>
            <a:endParaRPr lang="sv-SE" dirty="0"/>
          </a:p>
        </p:txBody>
      </p:sp>
      <p:sp>
        <p:nvSpPr>
          <p:cNvPr id="3" name="Platshållare för innehåll 2"/>
          <p:cNvSpPr>
            <a:spLocks noGrp="1"/>
          </p:cNvSpPr>
          <p:nvPr>
            <p:ph sz="half" idx="1"/>
          </p:nvPr>
        </p:nvSpPr>
        <p:spPr/>
        <p:txBody>
          <a:bodyPr/>
          <a:lstStyle/>
          <a:p>
            <a:r>
              <a:rPr lang="sv-SE" dirty="0" smtClean="0"/>
              <a:t>C# i </a:t>
            </a:r>
            <a:r>
              <a:rPr lang="sv-SE" dirty="0" err="1" smtClean="0"/>
              <a:t>Unity</a:t>
            </a:r>
            <a:r>
              <a:rPr lang="sv-SE" dirty="0" smtClean="0"/>
              <a:t> 3D</a:t>
            </a:r>
          </a:p>
          <a:p>
            <a:r>
              <a:rPr lang="sv-SE" dirty="0" err="1" smtClean="0"/>
              <a:t>Javascript</a:t>
            </a:r>
            <a:r>
              <a:rPr lang="sv-SE" dirty="0" smtClean="0"/>
              <a:t> för w3school, spel, bilder och nyttan</a:t>
            </a:r>
          </a:p>
          <a:p>
            <a:r>
              <a:rPr lang="sv-SE" dirty="0" err="1" smtClean="0"/>
              <a:t>Python</a:t>
            </a:r>
            <a:r>
              <a:rPr lang="sv-SE" dirty="0" smtClean="0"/>
              <a:t> för matten och för att det är enkelt</a:t>
            </a:r>
            <a:endParaRPr lang="sv-SE" dirty="0"/>
          </a:p>
        </p:txBody>
      </p:sp>
    </p:spTree>
    <p:extLst>
      <p:ext uri="{BB962C8B-B14F-4D97-AF65-F5344CB8AC3E}">
        <p14:creationId xmlns:p14="http://schemas.microsoft.com/office/powerpoint/2010/main" val="4176085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Områden: Material</a:t>
            </a:r>
            <a:endParaRPr lang="sv-SE" dirty="0"/>
          </a:p>
        </p:txBody>
      </p:sp>
      <p:sp>
        <p:nvSpPr>
          <p:cNvPr id="4" name="Platshållare för innehåll 3"/>
          <p:cNvSpPr>
            <a:spLocks noGrp="1"/>
          </p:cNvSpPr>
          <p:nvPr>
            <p:ph sz="half" idx="1"/>
          </p:nvPr>
        </p:nvSpPr>
        <p:spPr/>
        <p:txBody>
          <a:bodyPr>
            <a:normAutofit lnSpcReduction="10000"/>
          </a:bodyPr>
          <a:lstStyle/>
          <a:p>
            <a:r>
              <a:rPr lang="sv-SE" dirty="0" smtClean="0"/>
              <a:t>Material är ett område i CI</a:t>
            </a:r>
          </a:p>
          <a:p>
            <a:r>
              <a:rPr lang="sv-SE" dirty="0" smtClean="0"/>
              <a:t>Klassisk teknik men också nya material</a:t>
            </a:r>
          </a:p>
          <a:p>
            <a:r>
              <a:rPr lang="sv-SE" dirty="0" smtClean="0"/>
              <a:t>Studiebesök materialbiblioteket</a:t>
            </a:r>
          </a:p>
          <a:p>
            <a:r>
              <a:rPr lang="sv-SE" dirty="0" smtClean="0"/>
              <a:t>Annorlunda skrivuppgift</a:t>
            </a:r>
          </a:p>
          <a:p>
            <a:pPr lvl="1"/>
            <a:r>
              <a:rPr lang="sv-SE" dirty="0" smtClean="0"/>
              <a:t>Kopiera från </a:t>
            </a:r>
            <a:r>
              <a:rPr lang="sv-SE" dirty="0" err="1" smtClean="0"/>
              <a:t>Wikipedia</a:t>
            </a:r>
            <a:endParaRPr lang="sv-SE" dirty="0" smtClean="0"/>
          </a:p>
          <a:p>
            <a:pPr lvl="1"/>
            <a:r>
              <a:rPr lang="sv-SE" dirty="0" smtClean="0"/>
              <a:t>Lägg till och dra ifrån</a:t>
            </a:r>
          </a:p>
          <a:p>
            <a:pPr lvl="1"/>
            <a:r>
              <a:rPr lang="sv-SE" dirty="0" smtClean="0"/>
              <a:t>Pris och kvaliteter</a:t>
            </a:r>
          </a:p>
          <a:p>
            <a:pPr lvl="1"/>
            <a:r>
              <a:rPr lang="sv-SE" dirty="0" err="1" smtClean="0"/>
              <a:t>Mediawiki</a:t>
            </a:r>
            <a:endParaRPr lang="sv-SE" dirty="0" smtClean="0"/>
          </a:p>
          <a:p>
            <a:pPr lvl="1"/>
            <a:r>
              <a:rPr lang="sv-SE" dirty="0" smtClean="0">
                <a:hlinkClick r:id="rId2"/>
              </a:rPr>
              <a:t>Materialdatabasen</a:t>
            </a:r>
            <a:endParaRPr lang="sv-SE" dirty="0"/>
          </a:p>
        </p:txBody>
      </p:sp>
      <p:pic>
        <p:nvPicPr>
          <p:cNvPr id="6" name="Platshållare för innehåll 5"/>
          <p:cNvPicPr>
            <a:picLocks noGrp="1" noChangeAspect="1"/>
          </p:cNvPicPr>
          <p:nvPr>
            <p:ph sz="half" idx="2"/>
          </p:nvPr>
        </p:nvPicPr>
        <p:blipFill>
          <a:blip r:embed="rId3"/>
          <a:stretch>
            <a:fillRect/>
          </a:stretch>
        </p:blipFill>
        <p:spPr>
          <a:xfrm>
            <a:off x="7119561" y="78376"/>
            <a:ext cx="5121136" cy="6779623"/>
          </a:xfrm>
          <a:prstGeom prst="rect">
            <a:avLst/>
          </a:prstGeom>
        </p:spPr>
      </p:pic>
    </p:spTree>
    <p:extLst>
      <p:ext uri="{BB962C8B-B14F-4D97-AF65-F5344CB8AC3E}">
        <p14:creationId xmlns:p14="http://schemas.microsoft.com/office/powerpoint/2010/main" val="748905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Områden: </a:t>
            </a:r>
            <a:r>
              <a:rPr lang="sv-SE" dirty="0" err="1" smtClean="0"/>
              <a:t>Unity</a:t>
            </a:r>
            <a:r>
              <a:rPr lang="sv-SE" dirty="0" smtClean="0"/>
              <a:t> 3D</a:t>
            </a:r>
            <a:endParaRPr lang="sv-SE" dirty="0"/>
          </a:p>
        </p:txBody>
      </p:sp>
      <p:sp>
        <p:nvSpPr>
          <p:cNvPr id="3" name="Platshållare för innehåll 2"/>
          <p:cNvSpPr>
            <a:spLocks noGrp="1"/>
          </p:cNvSpPr>
          <p:nvPr>
            <p:ph sz="half" idx="1"/>
          </p:nvPr>
        </p:nvSpPr>
        <p:spPr>
          <a:xfrm>
            <a:off x="838200" y="1825625"/>
            <a:ext cx="3823272" cy="4351338"/>
          </a:xfrm>
        </p:spPr>
        <p:txBody>
          <a:bodyPr/>
          <a:lstStyle/>
          <a:p>
            <a:r>
              <a:rPr lang="sv-SE" dirty="0" smtClean="0"/>
              <a:t>Enkelt spel</a:t>
            </a:r>
          </a:p>
          <a:p>
            <a:r>
              <a:rPr lang="sv-SE" dirty="0" smtClean="0"/>
              <a:t>Man lär sig följa en </a:t>
            </a:r>
            <a:r>
              <a:rPr lang="sv-SE" dirty="0" err="1" smtClean="0"/>
              <a:t>tutorial</a:t>
            </a:r>
            <a:endParaRPr lang="sv-SE" dirty="0" smtClean="0"/>
          </a:p>
          <a:p>
            <a:r>
              <a:rPr lang="sv-SE" dirty="0" smtClean="0"/>
              <a:t>Man bekantar sig med kod</a:t>
            </a:r>
          </a:p>
          <a:p>
            <a:r>
              <a:rPr lang="sv-SE" dirty="0" smtClean="0"/>
              <a:t>Roligt</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4661472" y="1632856"/>
            <a:ext cx="7502022" cy="5225143"/>
          </a:xfrm>
          <a:prstGeom prst="rect">
            <a:avLst/>
          </a:prstGeom>
        </p:spPr>
      </p:pic>
    </p:spTree>
    <p:extLst>
      <p:ext uri="{BB962C8B-B14F-4D97-AF65-F5344CB8AC3E}">
        <p14:creationId xmlns:p14="http://schemas.microsoft.com/office/powerpoint/2010/main" val="512658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Områden: </a:t>
            </a:r>
            <a:r>
              <a:rPr lang="sv-SE" dirty="0" err="1" smtClean="0"/>
              <a:t>SketchUp</a:t>
            </a:r>
            <a:endParaRPr lang="sv-SE" dirty="0"/>
          </a:p>
        </p:txBody>
      </p:sp>
      <p:sp>
        <p:nvSpPr>
          <p:cNvPr id="4" name="Platshållare för innehåll 3"/>
          <p:cNvSpPr>
            <a:spLocks noGrp="1"/>
          </p:cNvSpPr>
          <p:nvPr>
            <p:ph sz="half" idx="1"/>
          </p:nvPr>
        </p:nvSpPr>
        <p:spPr/>
        <p:txBody>
          <a:bodyPr/>
          <a:lstStyle/>
          <a:p>
            <a:r>
              <a:rPr lang="sv-SE" dirty="0" smtClean="0"/>
              <a:t>CAD, kodning och elektronik är tunga delar i min kurs</a:t>
            </a:r>
          </a:p>
          <a:p>
            <a:r>
              <a:rPr lang="sv-SE" dirty="0" smtClean="0"/>
              <a:t>CAD har en kreativ och estetisk dimension som är viktig</a:t>
            </a:r>
          </a:p>
          <a:p>
            <a:r>
              <a:rPr lang="sv-SE" dirty="0" smtClean="0"/>
              <a:t>Hellre </a:t>
            </a:r>
            <a:r>
              <a:rPr lang="sv-SE" dirty="0" err="1" smtClean="0"/>
              <a:t>SketchUp</a:t>
            </a:r>
            <a:r>
              <a:rPr lang="sv-SE" dirty="0" smtClean="0"/>
              <a:t> än ett ”riktigt” CAD-program</a:t>
            </a:r>
          </a:p>
          <a:p>
            <a:r>
              <a:rPr lang="sv-SE" dirty="0" smtClean="0"/>
              <a:t>3D </a:t>
            </a:r>
            <a:r>
              <a:rPr lang="sv-SE" dirty="0" err="1" smtClean="0"/>
              <a:t>Warehouse</a:t>
            </a:r>
            <a:endParaRPr lang="sv-SE" dirty="0" smtClean="0"/>
          </a:p>
          <a:p>
            <a:r>
              <a:rPr lang="sv-SE" dirty="0" smtClean="0"/>
              <a:t>Skämtteckningen en uppgift som tar en timme</a:t>
            </a:r>
            <a:endParaRPr lang="sv-SE" dirty="0"/>
          </a:p>
        </p:txBody>
      </p:sp>
      <p:pic>
        <p:nvPicPr>
          <p:cNvPr id="6" name="Platshållare för innehåll 5"/>
          <p:cNvPicPr>
            <a:picLocks noGrp="1" noChangeAspect="1"/>
          </p:cNvPicPr>
          <p:nvPr>
            <p:ph sz="half" idx="2"/>
          </p:nvPr>
        </p:nvPicPr>
        <p:blipFill>
          <a:blip r:embed="rId2"/>
          <a:stretch>
            <a:fillRect/>
          </a:stretch>
        </p:blipFill>
        <p:spPr>
          <a:xfrm>
            <a:off x="6214526" y="1825625"/>
            <a:ext cx="5977474" cy="4656908"/>
          </a:xfrm>
          <a:prstGeom prst="rect">
            <a:avLst/>
          </a:prstGeom>
        </p:spPr>
      </p:pic>
    </p:spTree>
    <p:extLst>
      <p:ext uri="{BB962C8B-B14F-4D97-AF65-F5344CB8AC3E}">
        <p14:creationId xmlns:p14="http://schemas.microsoft.com/office/powerpoint/2010/main" val="1626755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4445726" cy="1325563"/>
          </a:xfrm>
        </p:spPr>
        <p:txBody>
          <a:bodyPr/>
          <a:lstStyle/>
          <a:p>
            <a:r>
              <a:rPr lang="sv-SE" dirty="0" smtClean="0"/>
              <a:t>Två kollegor tar över kursen</a:t>
            </a:r>
            <a:endParaRPr lang="sv-SE" dirty="0"/>
          </a:p>
        </p:txBody>
      </p:sp>
      <p:sp>
        <p:nvSpPr>
          <p:cNvPr id="3" name="Platshållare för innehåll 2"/>
          <p:cNvSpPr>
            <a:spLocks noGrp="1"/>
          </p:cNvSpPr>
          <p:nvPr>
            <p:ph sz="half" idx="1"/>
          </p:nvPr>
        </p:nvSpPr>
        <p:spPr>
          <a:xfrm>
            <a:off x="838200" y="2042751"/>
            <a:ext cx="4654731" cy="4134211"/>
          </a:xfrm>
        </p:spPr>
        <p:txBody>
          <a:bodyPr/>
          <a:lstStyle/>
          <a:p>
            <a:r>
              <a:rPr lang="sv-SE" dirty="0" smtClean="0"/>
              <a:t>Vad behåller de och vad kommer till</a:t>
            </a:r>
          </a:p>
          <a:p>
            <a:r>
              <a:rPr lang="sv-SE" dirty="0" smtClean="0"/>
              <a:t>Blir den mindre digital?</a:t>
            </a:r>
          </a:p>
          <a:p>
            <a:r>
              <a:rPr lang="sv-SE" dirty="0" smtClean="0"/>
              <a:t>Många frågor om mitt material, de vidareutvecklar</a:t>
            </a:r>
          </a:p>
          <a:p>
            <a:r>
              <a:rPr lang="sv-SE" dirty="0" smtClean="0"/>
              <a:t>Konkretisera mina bedömningsanvisningar</a:t>
            </a:r>
          </a:p>
          <a:p>
            <a:r>
              <a:rPr lang="sv-SE" dirty="0" smtClean="0"/>
              <a:t>Jag ville göra AI …</a:t>
            </a:r>
            <a:endParaRPr lang="sv-SE" dirty="0"/>
          </a:p>
        </p:txBody>
      </p:sp>
      <p:pic>
        <p:nvPicPr>
          <p:cNvPr id="5" name="Platshållare för innehåll 4"/>
          <p:cNvPicPr>
            <a:picLocks noGrp="1" noChangeAspect="1"/>
          </p:cNvPicPr>
          <p:nvPr>
            <p:ph sz="half" idx="2"/>
          </p:nvPr>
        </p:nvPicPr>
        <p:blipFill>
          <a:blip r:embed="rId3"/>
          <a:stretch>
            <a:fillRect/>
          </a:stretch>
        </p:blipFill>
        <p:spPr>
          <a:xfrm>
            <a:off x="5603966" y="3229299"/>
            <a:ext cx="6591656" cy="3628702"/>
          </a:xfrm>
          <a:prstGeom prst="rect">
            <a:avLst/>
          </a:prstGeom>
        </p:spPr>
      </p:pic>
      <p:pic>
        <p:nvPicPr>
          <p:cNvPr id="6" name="Bildobjekt 5"/>
          <p:cNvPicPr>
            <a:picLocks noChangeAspect="1"/>
          </p:cNvPicPr>
          <p:nvPr/>
        </p:nvPicPr>
        <p:blipFill>
          <a:blip r:embed="rId4"/>
          <a:stretch>
            <a:fillRect/>
          </a:stretch>
        </p:blipFill>
        <p:spPr>
          <a:xfrm>
            <a:off x="5603966" y="13061"/>
            <a:ext cx="6588034" cy="3229645"/>
          </a:xfrm>
          <a:prstGeom prst="rect">
            <a:avLst/>
          </a:prstGeom>
        </p:spPr>
      </p:pic>
    </p:spTree>
    <p:extLst>
      <p:ext uri="{BB962C8B-B14F-4D97-AF65-F5344CB8AC3E}">
        <p14:creationId xmlns:p14="http://schemas.microsoft.com/office/powerpoint/2010/main" val="2874545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Reflektioner</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3636176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Presentationer</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1295840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Att lära tillsammans med eleverna</a:t>
            </a:r>
            <a:endParaRPr lang="sv-SE" dirty="0"/>
          </a:p>
        </p:txBody>
      </p:sp>
      <p:sp>
        <p:nvSpPr>
          <p:cNvPr id="3" name="Platshållare för innehåll 2"/>
          <p:cNvSpPr>
            <a:spLocks noGrp="1"/>
          </p:cNvSpPr>
          <p:nvPr>
            <p:ph sz="half" idx="1"/>
          </p:nvPr>
        </p:nvSpPr>
        <p:spPr/>
        <p:txBody>
          <a:bodyPr/>
          <a:lstStyle/>
          <a:p>
            <a:r>
              <a:rPr lang="sv-SE" dirty="0" smtClean="0"/>
              <a:t>Kanske orkar man bara sätta sig in i ett nytt verktyg per år eller termin</a:t>
            </a:r>
          </a:p>
          <a:p>
            <a:r>
              <a:rPr lang="sv-SE" dirty="0" smtClean="0"/>
              <a:t>Måste man kunna allt eller räcker det med att skapa </a:t>
            </a:r>
            <a:r>
              <a:rPr lang="sv-SE" dirty="0" err="1" smtClean="0"/>
              <a:t>lärtillfällen</a:t>
            </a:r>
            <a:r>
              <a:rPr lang="sv-SE" dirty="0" smtClean="0"/>
              <a:t>?</a:t>
            </a:r>
          </a:p>
          <a:p>
            <a:r>
              <a:rPr lang="sv-SE" dirty="0" smtClean="0"/>
              <a:t>Att lära genom </a:t>
            </a:r>
            <a:r>
              <a:rPr lang="sv-SE" dirty="0" err="1" smtClean="0"/>
              <a:t>tutorials</a:t>
            </a:r>
            <a:endParaRPr lang="sv-SE" dirty="0" smtClean="0"/>
          </a:p>
          <a:p>
            <a:r>
              <a:rPr lang="sv-SE" dirty="0" smtClean="0"/>
              <a:t>Samarbeten med andra lärare</a:t>
            </a:r>
          </a:p>
          <a:p>
            <a:r>
              <a:rPr lang="sv-SE" dirty="0" smtClean="0"/>
              <a:t>Nya utmaningar</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7913763" y="1825625"/>
            <a:ext cx="2848004" cy="4351338"/>
          </a:xfrm>
          <a:prstGeom prst="rect">
            <a:avLst/>
          </a:prstGeom>
        </p:spPr>
      </p:pic>
    </p:spTree>
    <p:extLst>
      <p:ext uri="{BB962C8B-B14F-4D97-AF65-F5344CB8AC3E}">
        <p14:creationId xmlns:p14="http://schemas.microsoft.com/office/powerpoint/2010/main" val="3096522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Elevernas prestationer</a:t>
            </a:r>
            <a:endParaRPr lang="sv-SE" dirty="0"/>
          </a:p>
        </p:txBody>
      </p:sp>
      <p:sp>
        <p:nvSpPr>
          <p:cNvPr id="3" name="Platshållare för innehåll 2"/>
          <p:cNvSpPr>
            <a:spLocks noGrp="1"/>
          </p:cNvSpPr>
          <p:nvPr>
            <p:ph sz="half" idx="1"/>
          </p:nvPr>
        </p:nvSpPr>
        <p:spPr/>
        <p:txBody>
          <a:bodyPr/>
          <a:lstStyle/>
          <a:p>
            <a:r>
              <a:rPr lang="sv-SE" dirty="0" smtClean="0"/>
              <a:t>De blir yrkesskickliga</a:t>
            </a:r>
          </a:p>
          <a:p>
            <a:r>
              <a:rPr lang="sv-SE" dirty="0" smtClean="0"/>
              <a:t>De hittar sina intressen</a:t>
            </a:r>
          </a:p>
          <a:p>
            <a:r>
              <a:rPr lang="sv-SE" dirty="0" smtClean="0"/>
              <a:t>De upptäcker fler karriärvägar</a:t>
            </a:r>
          </a:p>
          <a:p>
            <a:r>
              <a:rPr lang="sv-SE" dirty="0" smtClean="0"/>
              <a:t>Kan få extrajobb</a:t>
            </a:r>
          </a:p>
          <a:p>
            <a:r>
              <a:rPr lang="sv-SE" dirty="0" smtClean="0"/>
              <a:t>Om de fortsätter lära på egen hand kan de bli riktigt kompetenta</a:t>
            </a:r>
          </a:p>
          <a:p>
            <a:r>
              <a:rPr lang="sv-SE" dirty="0" smtClean="0"/>
              <a:t>1000 timmar</a:t>
            </a:r>
          </a:p>
          <a:p>
            <a:r>
              <a:rPr lang="sv-SE" dirty="0" smtClean="0">
                <a:hlinkClick r:id="rId2"/>
              </a:rPr>
              <a:t>Hakan.ssis.nu</a:t>
            </a:r>
            <a:endParaRPr lang="sv-SE" dirty="0" smtClean="0"/>
          </a:p>
          <a:p>
            <a:pPr marL="0" indent="0">
              <a:buNone/>
            </a:pPr>
            <a:endParaRPr lang="sv-SE" dirty="0"/>
          </a:p>
        </p:txBody>
      </p:sp>
      <p:pic>
        <p:nvPicPr>
          <p:cNvPr id="5" name="Platshållare för innehåll 4"/>
          <p:cNvPicPr>
            <a:picLocks noGrp="1" noChangeAspect="1"/>
          </p:cNvPicPr>
          <p:nvPr>
            <p:ph sz="half" idx="2"/>
          </p:nvPr>
        </p:nvPicPr>
        <p:blipFill>
          <a:blip r:embed="rId3"/>
          <a:stretch>
            <a:fillRect/>
          </a:stretch>
        </p:blipFill>
        <p:spPr>
          <a:xfrm>
            <a:off x="5664983" y="2133039"/>
            <a:ext cx="6552334" cy="4724961"/>
          </a:xfrm>
          <a:prstGeom prst="rect">
            <a:avLst/>
          </a:prstGeom>
        </p:spPr>
      </p:pic>
    </p:spTree>
    <p:extLst>
      <p:ext uri="{BB962C8B-B14F-4D97-AF65-F5344CB8AC3E}">
        <p14:creationId xmlns:p14="http://schemas.microsoft.com/office/powerpoint/2010/main" val="2756406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Era tankar</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1573308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1" y="365125"/>
            <a:ext cx="4145280" cy="1325563"/>
          </a:xfrm>
        </p:spPr>
        <p:txBody>
          <a:bodyPr/>
          <a:lstStyle/>
          <a:p>
            <a:r>
              <a:rPr lang="sv-SE" dirty="0" smtClean="0"/>
              <a:t>Vilka är ni?</a:t>
            </a:r>
            <a:endParaRPr lang="sv-SE" dirty="0"/>
          </a:p>
        </p:txBody>
      </p:sp>
      <p:sp>
        <p:nvSpPr>
          <p:cNvPr id="3" name="Platshållare för innehåll 2"/>
          <p:cNvSpPr>
            <a:spLocks noGrp="1"/>
          </p:cNvSpPr>
          <p:nvPr>
            <p:ph sz="half" idx="1"/>
          </p:nvPr>
        </p:nvSpPr>
        <p:spPr>
          <a:xfrm>
            <a:off x="838200" y="1825625"/>
            <a:ext cx="3864429" cy="4351338"/>
          </a:xfrm>
        </p:spPr>
        <p:txBody>
          <a:bodyPr/>
          <a:lstStyle/>
          <a:p>
            <a:r>
              <a:rPr lang="sv-SE" dirty="0" smtClean="0"/>
              <a:t>Vem är du?</a:t>
            </a:r>
          </a:p>
          <a:p>
            <a:r>
              <a:rPr lang="sv-SE" dirty="0" smtClean="0"/>
              <a:t>Vad vill du få med dig från kursen?</a:t>
            </a:r>
            <a:endParaRPr lang="sv-SE" dirty="0"/>
          </a:p>
        </p:txBody>
      </p:sp>
      <p:pic>
        <p:nvPicPr>
          <p:cNvPr id="8" name="Platshållare för innehåll 7"/>
          <p:cNvPicPr>
            <a:picLocks noGrp="1" noChangeAspect="1"/>
          </p:cNvPicPr>
          <p:nvPr>
            <p:ph sz="half" idx="2"/>
          </p:nvPr>
        </p:nvPicPr>
        <p:blipFill>
          <a:blip r:embed="rId2"/>
          <a:stretch>
            <a:fillRect/>
          </a:stretch>
        </p:blipFill>
        <p:spPr>
          <a:xfrm>
            <a:off x="5303521" y="0"/>
            <a:ext cx="6888480" cy="6858001"/>
          </a:xfrm>
          <a:prstGeom prst="rect">
            <a:avLst/>
          </a:prstGeom>
        </p:spPr>
      </p:pic>
    </p:spTree>
    <p:extLst>
      <p:ext uri="{BB962C8B-B14F-4D97-AF65-F5344CB8AC3E}">
        <p14:creationId xmlns:p14="http://schemas.microsoft.com/office/powerpoint/2010/main" val="2312231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Jag vill berätta</a:t>
            </a:r>
            <a:endParaRPr lang="sv-SE" dirty="0"/>
          </a:p>
        </p:txBody>
      </p:sp>
      <p:sp>
        <p:nvSpPr>
          <p:cNvPr id="3" name="Platshållare för innehåll 2"/>
          <p:cNvSpPr>
            <a:spLocks noGrp="1"/>
          </p:cNvSpPr>
          <p:nvPr>
            <p:ph sz="half" idx="1"/>
          </p:nvPr>
        </p:nvSpPr>
        <p:spPr/>
        <p:txBody>
          <a:bodyPr/>
          <a:lstStyle/>
          <a:p>
            <a:r>
              <a:rPr lang="sv-SE" dirty="0" smtClean="0"/>
              <a:t>Eleverna förtjänar bättre än böckerna</a:t>
            </a:r>
          </a:p>
          <a:p>
            <a:r>
              <a:rPr lang="sv-SE" dirty="0" smtClean="0"/>
              <a:t>Moderna arbetssätt</a:t>
            </a:r>
          </a:p>
          <a:p>
            <a:r>
              <a:rPr lang="sv-SE" dirty="0" smtClean="0"/>
              <a:t>Aktuella verktyg</a:t>
            </a:r>
          </a:p>
          <a:p>
            <a:r>
              <a:rPr lang="sv-SE" dirty="0" smtClean="0"/>
              <a:t>Kreativitet</a:t>
            </a:r>
          </a:p>
          <a:p>
            <a:r>
              <a:rPr lang="sv-SE" dirty="0" smtClean="0"/>
              <a:t>Entreprenörskap</a:t>
            </a:r>
          </a:p>
          <a:p>
            <a:r>
              <a:rPr lang="sv-SE" dirty="0" smtClean="0"/>
              <a:t>Kommunikation</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7074098" y="-2382"/>
            <a:ext cx="5145286" cy="6860382"/>
          </a:xfrm>
          <a:prstGeom prst="rect">
            <a:avLst/>
          </a:prstGeom>
        </p:spPr>
      </p:pic>
    </p:spTree>
    <p:extLst>
      <p:ext uri="{BB962C8B-B14F-4D97-AF65-F5344CB8AC3E}">
        <p14:creationId xmlns:p14="http://schemas.microsoft.com/office/powerpoint/2010/main" val="4160866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Mål</a:t>
            </a:r>
            <a:endParaRPr lang="sv-SE" dirty="0"/>
          </a:p>
        </p:txBody>
      </p:sp>
      <p:sp>
        <p:nvSpPr>
          <p:cNvPr id="3" name="Platshållare för innehåll 2"/>
          <p:cNvSpPr>
            <a:spLocks noGrp="1"/>
          </p:cNvSpPr>
          <p:nvPr>
            <p:ph sz="half" idx="1"/>
          </p:nvPr>
        </p:nvSpPr>
        <p:spPr>
          <a:xfrm>
            <a:off x="838200" y="1825625"/>
            <a:ext cx="5118463" cy="4351338"/>
          </a:xfrm>
        </p:spPr>
        <p:txBody>
          <a:bodyPr/>
          <a:lstStyle/>
          <a:p>
            <a:r>
              <a:rPr lang="sv-SE" dirty="0" smtClean="0"/>
              <a:t>Ni ska få lust att ta in nya digitala områden i Teknik 1</a:t>
            </a:r>
          </a:p>
          <a:p>
            <a:r>
              <a:rPr lang="sv-SE" dirty="0" smtClean="0"/>
              <a:t>Våga slänga ut eller  göra om gammalt. </a:t>
            </a:r>
          </a:p>
          <a:p>
            <a:r>
              <a:rPr lang="sv-SE" dirty="0" smtClean="0"/>
              <a:t>Vi har en konstruktiv diskussion</a:t>
            </a:r>
          </a:p>
          <a:p>
            <a:r>
              <a:rPr lang="sv-SE" dirty="0" smtClean="0"/>
              <a:t>Ställ frågor och avbryt gärna.</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6217921" y="-17866"/>
            <a:ext cx="5962600" cy="6921586"/>
          </a:xfrm>
          <a:prstGeom prst="rect">
            <a:avLst/>
          </a:prstGeom>
        </p:spPr>
      </p:pic>
    </p:spTree>
    <p:extLst>
      <p:ext uri="{BB962C8B-B14F-4D97-AF65-F5344CB8AC3E}">
        <p14:creationId xmlns:p14="http://schemas.microsoft.com/office/powerpoint/2010/main" val="2503008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5476875" cy="1325563"/>
          </a:xfrm>
        </p:spPr>
        <p:txBody>
          <a:bodyPr/>
          <a:lstStyle/>
          <a:p>
            <a:r>
              <a:rPr lang="sv-SE" dirty="0" smtClean="0"/>
              <a:t>Varför digitalt?</a:t>
            </a:r>
            <a:endParaRPr lang="sv-SE" dirty="0"/>
          </a:p>
        </p:txBody>
      </p:sp>
      <p:sp>
        <p:nvSpPr>
          <p:cNvPr id="3" name="Platshållare för innehåll 2"/>
          <p:cNvSpPr>
            <a:spLocks noGrp="1"/>
          </p:cNvSpPr>
          <p:nvPr>
            <p:ph sz="half" idx="1"/>
          </p:nvPr>
        </p:nvSpPr>
        <p:spPr/>
        <p:txBody>
          <a:bodyPr/>
          <a:lstStyle/>
          <a:p>
            <a:r>
              <a:rPr lang="sv-SE" dirty="0" smtClean="0"/>
              <a:t>Jag har jobbat på TIS och nu på SSIS</a:t>
            </a:r>
          </a:p>
          <a:p>
            <a:r>
              <a:rPr lang="sv-SE" dirty="0" smtClean="0"/>
              <a:t>Båda skolorna har Innovation i namnet</a:t>
            </a:r>
          </a:p>
          <a:p>
            <a:r>
              <a:rPr lang="sv-SE" dirty="0" smtClean="0"/>
              <a:t>Eleverna har datorer</a:t>
            </a:r>
          </a:p>
          <a:p>
            <a:r>
              <a:rPr lang="sv-SE" dirty="0" smtClean="0"/>
              <a:t>Skolorna saknar verkstäder och </a:t>
            </a:r>
            <a:r>
              <a:rPr lang="sv-SE" dirty="0" err="1" smtClean="0"/>
              <a:t>lab</a:t>
            </a:r>
            <a:endParaRPr lang="sv-SE" dirty="0" smtClean="0"/>
          </a:p>
          <a:p>
            <a:r>
              <a:rPr lang="sv-SE" dirty="0" smtClean="0"/>
              <a:t>Framtidens jobb kommer att vara inom det digitala</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6114285" y="0"/>
            <a:ext cx="6077715" cy="6858000"/>
          </a:xfrm>
          <a:prstGeom prst="rect">
            <a:avLst/>
          </a:prstGeom>
        </p:spPr>
      </p:pic>
    </p:spTree>
    <p:extLst>
      <p:ext uri="{BB962C8B-B14F-4D97-AF65-F5344CB8AC3E}">
        <p14:creationId xmlns:p14="http://schemas.microsoft.com/office/powerpoint/2010/main" val="1663868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6731726" cy="1325563"/>
          </a:xfrm>
        </p:spPr>
        <p:txBody>
          <a:bodyPr>
            <a:normAutofit/>
          </a:bodyPr>
          <a:lstStyle/>
          <a:p>
            <a:r>
              <a:rPr lang="sv-SE" sz="4000" dirty="0"/>
              <a:t>F</a:t>
            </a:r>
            <a:r>
              <a:rPr lang="sv-SE" sz="4000" dirty="0" smtClean="0"/>
              <a:t>ramtidens arbetsmarknad</a:t>
            </a:r>
            <a:endParaRPr lang="sv-SE" sz="4000" dirty="0"/>
          </a:p>
        </p:txBody>
      </p:sp>
      <p:sp>
        <p:nvSpPr>
          <p:cNvPr id="3" name="Platshållare för innehåll 2"/>
          <p:cNvSpPr>
            <a:spLocks noGrp="1"/>
          </p:cNvSpPr>
          <p:nvPr>
            <p:ph sz="half" idx="1"/>
          </p:nvPr>
        </p:nvSpPr>
        <p:spPr/>
        <p:txBody>
          <a:bodyPr/>
          <a:lstStyle/>
          <a:p>
            <a:r>
              <a:rPr lang="sv-SE" dirty="0" smtClean="0"/>
              <a:t>Globalisering</a:t>
            </a:r>
          </a:p>
          <a:p>
            <a:r>
              <a:rPr lang="sv-SE" dirty="0" smtClean="0"/>
              <a:t>Digitalisering</a:t>
            </a:r>
          </a:p>
          <a:p>
            <a:r>
              <a:rPr lang="sv-SE" dirty="0" smtClean="0"/>
              <a:t>Automation</a:t>
            </a:r>
          </a:p>
          <a:p>
            <a:r>
              <a:rPr lang="sv-SE" dirty="0"/>
              <a:t>R</a:t>
            </a:r>
            <a:r>
              <a:rPr lang="sv-SE" dirty="0" smtClean="0"/>
              <a:t>obotar </a:t>
            </a:r>
          </a:p>
          <a:p>
            <a:r>
              <a:rPr lang="sv-SE" dirty="0" smtClean="0"/>
              <a:t>AI och </a:t>
            </a:r>
            <a:r>
              <a:rPr lang="sv-SE" dirty="0" err="1" smtClean="0"/>
              <a:t>Machine</a:t>
            </a:r>
            <a:r>
              <a:rPr lang="sv-SE" dirty="0" smtClean="0"/>
              <a:t> </a:t>
            </a:r>
            <a:r>
              <a:rPr lang="sv-SE" dirty="0" err="1" smtClean="0"/>
              <a:t>learning</a:t>
            </a:r>
            <a:endParaRPr lang="sv-SE" dirty="0" smtClean="0"/>
          </a:p>
          <a:p>
            <a:r>
              <a:rPr lang="sv-SE" dirty="0"/>
              <a:t>B</a:t>
            </a:r>
            <a:r>
              <a:rPr lang="sv-SE" dirty="0" smtClean="0"/>
              <a:t>lock </a:t>
            </a:r>
            <a:r>
              <a:rPr lang="sv-SE" dirty="0" err="1" smtClean="0"/>
              <a:t>chain</a:t>
            </a:r>
            <a:endParaRPr lang="sv-SE" dirty="0" smtClean="0"/>
          </a:p>
          <a:p>
            <a:r>
              <a:rPr lang="sv-SE" dirty="0" smtClean="0"/>
              <a:t>Green </a:t>
            </a:r>
            <a:r>
              <a:rPr lang="sv-SE" dirty="0" err="1" smtClean="0"/>
              <a:t>tech</a:t>
            </a:r>
            <a:endParaRPr lang="sv-SE" dirty="0" smtClean="0"/>
          </a:p>
        </p:txBody>
      </p:sp>
      <p:pic>
        <p:nvPicPr>
          <p:cNvPr id="5" name="Platshållare för innehåll 4"/>
          <p:cNvPicPr>
            <a:picLocks noGrp="1" noChangeAspect="1"/>
          </p:cNvPicPr>
          <p:nvPr>
            <p:ph sz="half" idx="2"/>
          </p:nvPr>
        </p:nvPicPr>
        <p:blipFill>
          <a:blip r:embed="rId2"/>
          <a:stretch>
            <a:fillRect/>
          </a:stretch>
        </p:blipFill>
        <p:spPr>
          <a:xfrm>
            <a:off x="6672564" y="0"/>
            <a:ext cx="5519436" cy="6858000"/>
          </a:xfrm>
          <a:prstGeom prst="rect">
            <a:avLst/>
          </a:prstGeom>
        </p:spPr>
      </p:pic>
    </p:spTree>
    <p:extLst>
      <p:ext uri="{BB962C8B-B14F-4D97-AF65-F5344CB8AC3E}">
        <p14:creationId xmlns:p14="http://schemas.microsoft.com/office/powerpoint/2010/main" val="310788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möjligt inom ramarna?</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3908338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5703</TotalTime>
  <Words>1263</Words>
  <Application>Microsoft Office PowerPoint</Application>
  <PresentationFormat>Bredbild</PresentationFormat>
  <Paragraphs>186</Paragraphs>
  <Slides>32</Slides>
  <Notes>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32</vt:i4>
      </vt:variant>
    </vt:vector>
  </HeadingPairs>
  <TitlesOfParts>
    <vt:vector size="36" baseType="lpstr">
      <vt:lpstr>Arial</vt:lpstr>
      <vt:lpstr>Calibri</vt:lpstr>
      <vt:lpstr>Calibri Light</vt:lpstr>
      <vt:lpstr>Office-tema</vt:lpstr>
      <vt:lpstr>PowerPoint-presentation</vt:lpstr>
      <vt:lpstr>Digital teknikundervisning i Teknik 1</vt:lpstr>
      <vt:lpstr>Presentationer</vt:lpstr>
      <vt:lpstr>Vilka är ni?</vt:lpstr>
      <vt:lpstr>Jag vill berätta</vt:lpstr>
      <vt:lpstr>Mål</vt:lpstr>
      <vt:lpstr>Varför digitalt?</vt:lpstr>
      <vt:lpstr>Framtidens arbetsmarknad</vt:lpstr>
      <vt:lpstr>Vad är möjligt inom ramarna?</vt:lpstr>
      <vt:lpstr>Centrala innehållet</vt:lpstr>
      <vt:lpstr>CI</vt:lpstr>
      <vt:lpstr>CI</vt:lpstr>
      <vt:lpstr>Förmågorna</vt:lpstr>
      <vt:lpstr>Betyget A del 1</vt:lpstr>
      <vt:lpstr>Betyg A del 2</vt:lpstr>
      <vt:lpstr>Inte stål men digitalt</vt:lpstr>
      <vt:lpstr>Min grovplanering</vt:lpstr>
      <vt:lpstr>Vad  tycker eleverna?</vt:lpstr>
      <vt:lpstr>Vad är Wikiskola?</vt:lpstr>
      <vt:lpstr>Wikiskola</vt:lpstr>
      <vt:lpstr>Skissa på en kurs i Wikiskola</vt:lpstr>
      <vt:lpstr>Presentation av några verktyg</vt:lpstr>
      <vt:lpstr>Områden: Algodoo</vt:lpstr>
      <vt:lpstr>Områden: Programmering</vt:lpstr>
      <vt:lpstr>Områden: Material</vt:lpstr>
      <vt:lpstr>Områden: Unity 3D</vt:lpstr>
      <vt:lpstr>Områden: SketchUp</vt:lpstr>
      <vt:lpstr>Två kollegor tar över kursen</vt:lpstr>
      <vt:lpstr>Reflektioner</vt:lpstr>
      <vt:lpstr>Att lära tillsammans med eleverna</vt:lpstr>
      <vt:lpstr>Elevernas prestationer</vt:lpstr>
      <vt:lpstr>Era tankar</vt:lpstr>
    </vt:vector>
  </TitlesOfParts>
  <Company>Stockholm Science &amp; Innovation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Håkan Elderstig</dc:creator>
  <cp:lastModifiedBy>Håkan Elderstig</cp:lastModifiedBy>
  <cp:revision>45</cp:revision>
  <dcterms:created xsi:type="dcterms:W3CDTF">2018-10-14T07:31:51Z</dcterms:created>
  <dcterms:modified xsi:type="dcterms:W3CDTF">2018-10-18T06:35:18Z</dcterms:modified>
</cp:coreProperties>
</file>