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40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19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14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36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44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60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78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47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05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D4A6-3BE8-4B48-A7CF-34275B8CB9B8}" type="datetimeFigureOut">
              <a:rPr lang="sv-SE" smtClean="0"/>
              <a:t>2013-05-06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3427-8B27-4539-BF77-85635F1AEA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179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Fysik 1a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Centralt innehåll </a:t>
            </a:r>
            <a:r>
              <a:rPr lang="sv-SE" b="1" dirty="0" smtClean="0"/>
              <a:t>urval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8468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/>
              <a:t>Rörelse och krafter</a:t>
            </a:r>
            <a:r>
              <a:rPr lang="sv-SE" dirty="0"/>
              <a:t> </a:t>
            </a:r>
          </a:p>
          <a:p>
            <a:pPr lvl="0"/>
            <a:r>
              <a:rPr lang="sv-SE" dirty="0"/>
              <a:t>Hastighet, rörelsemängd och acceleration för att beskriva rörelse</a:t>
            </a:r>
            <a:r>
              <a:rPr lang="sv-SE" dirty="0" smtClean="0"/>
              <a:t>. </a:t>
            </a:r>
            <a:r>
              <a:rPr lang="sv-SE" i="1" dirty="0" smtClean="0"/>
              <a:t>Se ex. 1</a:t>
            </a:r>
            <a:r>
              <a:rPr lang="sv-SE" i="1" dirty="0" smtClean="0"/>
              <a:t>. och ex. uppg. 8 i nationellt prov Fysik A 2005.</a:t>
            </a:r>
            <a:endParaRPr lang="sv-SE" dirty="0"/>
          </a:p>
          <a:p>
            <a:pPr lvl="0"/>
            <a:r>
              <a:rPr lang="sv-SE" dirty="0"/>
              <a:t>Krafter som orsak till förändring av hastighet och rörelsemängd. Impuls.</a:t>
            </a:r>
          </a:p>
          <a:p>
            <a:pPr lvl="0"/>
            <a:r>
              <a:rPr lang="sv-SE" dirty="0"/>
              <a:t>Jämvikt och linjär rörelse i homogena gravitationsfält och elektriska fält.</a:t>
            </a:r>
          </a:p>
          <a:p>
            <a:pPr lvl="0"/>
            <a:r>
              <a:rPr lang="sv-SE" dirty="0"/>
              <a:t>Tryck, tryckvariationer och Arkimedes princip</a:t>
            </a:r>
            <a:r>
              <a:rPr lang="sv-SE" dirty="0" smtClean="0"/>
              <a:t>. </a:t>
            </a:r>
            <a:r>
              <a:rPr lang="sv-SE" i="1" dirty="0" smtClean="0"/>
              <a:t>Se ex. 2 och uppg. 7 &amp; 13 i NaP05.</a:t>
            </a:r>
            <a:endParaRPr lang="sv-SE" i="1" dirty="0"/>
          </a:p>
          <a:p>
            <a:pPr lvl="0"/>
            <a:r>
              <a:rPr lang="sv-SE" dirty="0"/>
              <a:t>Orientering om Einsteins beskrivning av rörelse vid höga hastigheter: Einsteins postulat, tidsdilatation och relativistisk energi.</a:t>
            </a:r>
          </a:p>
          <a:p>
            <a:pPr lvl="0"/>
            <a:r>
              <a:rPr lang="sv-SE" dirty="0"/>
              <a:t>Orientering om aktuella modeller för beskrivning av materiens minsta beståndsdelar och av de fundamentala krafterna samt om hur modellerna har vuxit fram.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53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/>
              <a:t>Energi och energiresurser</a:t>
            </a:r>
            <a:r>
              <a:rPr lang="sv-SE" dirty="0"/>
              <a:t> </a:t>
            </a:r>
          </a:p>
          <a:p>
            <a:pPr lvl="0"/>
            <a:r>
              <a:rPr lang="sv-SE" dirty="0"/>
              <a:t>Arbete, effekt, potentiell energi och rörelseenergi för att beskriva olika energiformer: mekanisk, termisk, elektrisk och kemisk energi samt strålnings- och </a:t>
            </a:r>
            <a:r>
              <a:rPr lang="sv-SE" dirty="0" smtClean="0"/>
              <a:t>kärnenergi. </a:t>
            </a:r>
            <a:r>
              <a:rPr lang="sv-SE" i="1" dirty="0" smtClean="0"/>
              <a:t>Se uppg. 3 i både NaP05 och NaP02.</a:t>
            </a:r>
            <a:endParaRPr lang="sv-SE" dirty="0"/>
          </a:p>
          <a:p>
            <a:pPr lvl="0"/>
            <a:r>
              <a:rPr lang="sv-SE" dirty="0"/>
              <a:t>Energiprincipen, entropi och verkningsgrad för att beskriva energiomvandling, energikvalitet och energilagring.</a:t>
            </a:r>
          </a:p>
          <a:p>
            <a:pPr lvl="0"/>
            <a:r>
              <a:rPr lang="sv-SE" dirty="0"/>
              <a:t>Termisk energi: inre energi, värmekapacitet, värmetransport, temperatur och fasomvandlingar.</a:t>
            </a:r>
          </a:p>
          <a:p>
            <a:pPr lvl="0"/>
            <a:r>
              <a:rPr lang="sv-SE" dirty="0"/>
              <a:t>Elektrisk energi: elektrisk laddning, fältstyrka, potential, spänning, ström och resistans</a:t>
            </a:r>
            <a:r>
              <a:rPr lang="sv-SE" dirty="0" smtClean="0"/>
              <a:t>. </a:t>
            </a:r>
            <a:r>
              <a:rPr lang="sv-SE" i="1" dirty="0" smtClean="0"/>
              <a:t>Se uppg. 2, 6 i NaP05. </a:t>
            </a:r>
            <a:endParaRPr lang="sv-SE" dirty="0"/>
          </a:p>
          <a:p>
            <a:pPr lvl="0"/>
            <a:r>
              <a:rPr lang="sv-SE" dirty="0"/>
              <a:t>Kärnenergi: atomkärnans struktur och bindningsenergi, den starka kraften, massa-energiekvivalensen, kärnreaktioner, fission och fusion</a:t>
            </a:r>
            <a:r>
              <a:rPr lang="sv-SE" dirty="0" smtClean="0"/>
              <a:t>. </a:t>
            </a:r>
            <a:r>
              <a:rPr lang="sv-SE" i="1" dirty="0" smtClean="0"/>
              <a:t>Se ex. 3</a:t>
            </a:r>
            <a:endParaRPr lang="sv-SE" dirty="0"/>
          </a:p>
          <a:p>
            <a:pPr lvl="0"/>
            <a:r>
              <a:rPr lang="sv-SE" dirty="0"/>
              <a:t>Energiresurser och energianvändning för ett hållbart samhälle.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302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/>
              <a:t>Strålning inom medicin och teknik</a:t>
            </a:r>
            <a:r>
              <a:rPr lang="sv-SE" sz="2400" dirty="0"/>
              <a:t> </a:t>
            </a:r>
          </a:p>
          <a:p>
            <a:pPr lvl="0"/>
            <a:r>
              <a:rPr lang="sv-SE" sz="2400" dirty="0"/>
              <a:t>Radioaktivt sönderfall, joniserande strålning, partikelstrålning, halveringstid och aktivitet.</a:t>
            </a:r>
          </a:p>
          <a:p>
            <a:pPr lvl="0"/>
            <a:r>
              <a:rPr lang="sv-SE" sz="2400" dirty="0"/>
              <a:t>Orientering om elektromagnetisk strålning och ljusets partikelegenskaper.</a:t>
            </a:r>
          </a:p>
          <a:p>
            <a:pPr lvl="0"/>
            <a:r>
              <a:rPr lang="sv-SE" sz="2400" dirty="0"/>
              <a:t>Växelverkan mellan olika typer av strålning och biologiska system, absorberad och ekvivalent dos. Strålsäkerhet.</a:t>
            </a:r>
          </a:p>
          <a:p>
            <a:pPr lvl="0"/>
            <a:r>
              <a:rPr lang="sv-SE" sz="2400" dirty="0"/>
              <a:t>Tillämpningar inom medicin och teknik.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43333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b="1" dirty="0"/>
              <a:t>Klimat- och väderprognoser</a:t>
            </a:r>
            <a:r>
              <a:rPr lang="sv-SE" sz="2400" dirty="0"/>
              <a:t> </a:t>
            </a:r>
          </a:p>
          <a:p>
            <a:pPr lvl="0"/>
            <a:r>
              <a:rPr lang="sv-SE" sz="2400" dirty="0"/>
              <a:t>Orientering om hur fysikaliska modeller och mätmetoder används för att göra prognoser för klimat och väder.</a:t>
            </a:r>
          </a:p>
          <a:p>
            <a:pPr lvl="0"/>
            <a:r>
              <a:rPr lang="sv-SE" sz="2400" dirty="0"/>
              <a:t>Prognosers tillförlitlighet och begränsningar</a:t>
            </a:r>
            <a:r>
              <a:rPr lang="sv-SE" sz="2400" dirty="0" smtClean="0"/>
              <a:t>.</a:t>
            </a:r>
          </a:p>
          <a:p>
            <a:pPr marL="0" lv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b="1" dirty="0"/>
              <a:t>Fysikens karaktär, arbetssätt och matematiska metoder</a:t>
            </a:r>
            <a:r>
              <a:rPr lang="sv-SE" sz="2400" dirty="0"/>
              <a:t> </a:t>
            </a:r>
          </a:p>
          <a:p>
            <a:pPr lvl="0"/>
            <a:r>
              <a:rPr lang="sv-SE" sz="2400" dirty="0"/>
              <a:t>Vad som kännetecknar en naturvetenskaplig frågeställning.</a:t>
            </a:r>
          </a:p>
          <a:p>
            <a:pPr lvl="0"/>
            <a:r>
              <a:rPr lang="sv-SE" sz="2400" dirty="0"/>
              <a:t>Hur modeller och teorier utgör förenklingar av verkligheten och kan förändras över tid</a:t>
            </a:r>
            <a:r>
              <a:rPr lang="sv-SE" sz="2400" dirty="0" smtClean="0"/>
              <a:t>.</a:t>
            </a:r>
          </a:p>
          <a:p>
            <a:pPr marL="0" lvl="0" indent="0">
              <a:buNone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4967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v-SE" dirty="0"/>
              <a:t>Det experimentella arbetets betydelse för att testa, omvärdera och revidera hypoteser, teorier och modeller.</a:t>
            </a:r>
          </a:p>
          <a:p>
            <a:pPr lvl="0"/>
            <a:r>
              <a:rPr lang="sv-SE" dirty="0"/>
              <a:t>Avgränsning och studier av problem med hjälp av fysikaliska resonemang och matematisk modellering innefattande linjära ekvationer, potens- och exponentialekvationer, funktioner och grafer samt trigonometri och vektorer.</a:t>
            </a:r>
          </a:p>
          <a:p>
            <a:pPr lvl="0"/>
            <a:r>
              <a:rPr lang="sv-SE" dirty="0"/>
              <a:t>Planering och genomförande av experimentella undersökningar och observationer samt formulering och prövning av hypoteser i samband med dessa.</a:t>
            </a:r>
          </a:p>
          <a:p>
            <a:pPr lvl="0"/>
            <a:r>
              <a:rPr lang="sv-SE" dirty="0"/>
              <a:t>Bearbetning och utvärdering av data och resultat med hjälp av analys av grafer, enhetsanalys och storleksuppskattningar.</a:t>
            </a:r>
          </a:p>
          <a:p>
            <a:pPr lvl="0"/>
            <a:r>
              <a:rPr lang="sv-SE" dirty="0"/>
              <a:t>Utvärdering av resultat och slutsatser genom analys av metodval, arbetsprocess och felkällor.</a:t>
            </a:r>
          </a:p>
          <a:p>
            <a:pPr lvl="0"/>
            <a:r>
              <a:rPr lang="sv-SE" dirty="0"/>
              <a:t>Ställningstaganden i samhällsfrågor </a:t>
            </a:r>
            <a:r>
              <a:rPr lang="sv-SE" dirty="0" smtClean="0"/>
              <a:t>utifrån </a:t>
            </a:r>
            <a:r>
              <a:rPr lang="sv-SE" dirty="0"/>
              <a:t>fysikaliska förklaringsmodeller, till exempel frågor om hållbar utveckling.</a:t>
            </a:r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971600" y="692696"/>
            <a:ext cx="67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forts.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489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83568" y="1916832"/>
            <a:ext cx="8413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Ex. 1: </a:t>
            </a:r>
            <a:r>
              <a:rPr lang="sv-SE" dirty="0" smtClean="0"/>
              <a:t>Två klossar som ligger initialt stilla på ett friktionsfritt underlag väger 1 kg resp. </a:t>
            </a:r>
            <a:endParaRPr lang="sv-SE" dirty="0"/>
          </a:p>
          <a:p>
            <a:r>
              <a:rPr lang="sv-SE" dirty="0" smtClean="0"/>
              <a:t>4 kg. En fjäder mellan dem puttar sedan isär dem. Den lättare klossen får då </a:t>
            </a:r>
          </a:p>
          <a:p>
            <a:r>
              <a:rPr lang="sv-SE" dirty="0" smtClean="0"/>
              <a:t>hastigheten 3 m/s. Vilken hastighet får den andra klossen?</a:t>
            </a:r>
          </a:p>
          <a:p>
            <a:endParaRPr lang="sv-SE" dirty="0"/>
          </a:p>
          <a:p>
            <a:r>
              <a:rPr lang="sv-SE" b="1" dirty="0" smtClean="0"/>
              <a:t>Ex 2: </a:t>
            </a:r>
            <a:r>
              <a:rPr lang="sv-SE" dirty="0" smtClean="0"/>
              <a:t>En person med högklackade skor väger 70 kg. Om arean av klacken är 3 cm², hur </a:t>
            </a:r>
          </a:p>
          <a:p>
            <a:r>
              <a:rPr lang="sv-SE" dirty="0" smtClean="0"/>
              <a:t>stort är trycket på golvet under klacken och vi räknar med att hela tyngden ligger där?</a:t>
            </a:r>
          </a:p>
          <a:p>
            <a:endParaRPr lang="sv-SE" dirty="0"/>
          </a:p>
          <a:p>
            <a:r>
              <a:rPr lang="sv-SE" b="1" dirty="0" smtClean="0"/>
              <a:t>Ex. 3: </a:t>
            </a:r>
            <a:r>
              <a:rPr lang="sv-SE" dirty="0" smtClean="0"/>
              <a:t>Om 5 gram uran-235 omvandlas till energi i ett kärnkraftverk, hur mycket energi </a:t>
            </a:r>
          </a:p>
          <a:p>
            <a:r>
              <a:rPr lang="sv-SE" dirty="0" smtClean="0"/>
              <a:t>kan vi då få ut om </a:t>
            </a:r>
            <a:r>
              <a:rPr lang="sv-SE" smtClean="0"/>
              <a:t>verkningsgraden är 0.8?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56157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572</Words>
  <Application>Microsoft Office PowerPoint</Application>
  <PresentationFormat>Bildspel på skärmen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Fysik 1a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Exempel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Fysik 1a</dc:title>
  <dc:creator>elev</dc:creator>
  <cp:lastModifiedBy>elev</cp:lastModifiedBy>
  <cp:revision>9</cp:revision>
  <dcterms:created xsi:type="dcterms:W3CDTF">2013-05-03T13:03:45Z</dcterms:created>
  <dcterms:modified xsi:type="dcterms:W3CDTF">2013-05-06T12:37:16Z</dcterms:modified>
</cp:coreProperties>
</file>