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36A4-4A1A-804C-ADA8-7C3F59984995}" type="datetimeFigureOut">
              <a:rPr lang="sv-SE" smtClean="0"/>
              <a:t>2013-08-26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237DD-CE61-814F-B48E-BCAB14DE1CB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9608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36A4-4A1A-804C-ADA8-7C3F59984995}" type="datetimeFigureOut">
              <a:rPr lang="sv-SE" smtClean="0"/>
              <a:t>2013-08-26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237DD-CE61-814F-B48E-BCAB14DE1CB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2447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36A4-4A1A-804C-ADA8-7C3F59984995}" type="datetimeFigureOut">
              <a:rPr lang="sv-SE" smtClean="0"/>
              <a:t>2013-08-26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237DD-CE61-814F-B48E-BCAB14DE1CB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1187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36A4-4A1A-804C-ADA8-7C3F59984995}" type="datetimeFigureOut">
              <a:rPr lang="sv-SE" smtClean="0"/>
              <a:t>2013-08-26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237DD-CE61-814F-B48E-BCAB14DE1CB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4401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36A4-4A1A-804C-ADA8-7C3F59984995}" type="datetimeFigureOut">
              <a:rPr lang="sv-SE" smtClean="0"/>
              <a:t>2013-08-26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237DD-CE61-814F-B48E-BCAB14DE1CB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264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36A4-4A1A-804C-ADA8-7C3F59984995}" type="datetimeFigureOut">
              <a:rPr lang="sv-SE" smtClean="0"/>
              <a:t>2013-08-26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237DD-CE61-814F-B48E-BCAB14DE1CB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3105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36A4-4A1A-804C-ADA8-7C3F59984995}" type="datetimeFigureOut">
              <a:rPr lang="sv-SE" smtClean="0"/>
              <a:t>2013-08-26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237DD-CE61-814F-B48E-BCAB14DE1CB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320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36A4-4A1A-804C-ADA8-7C3F59984995}" type="datetimeFigureOut">
              <a:rPr lang="sv-SE" smtClean="0"/>
              <a:t>2013-08-26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237DD-CE61-814F-B48E-BCAB14DE1CB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8179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36A4-4A1A-804C-ADA8-7C3F59984995}" type="datetimeFigureOut">
              <a:rPr lang="sv-SE" smtClean="0"/>
              <a:t>2013-08-26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237DD-CE61-814F-B48E-BCAB14DE1CB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9622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36A4-4A1A-804C-ADA8-7C3F59984995}" type="datetimeFigureOut">
              <a:rPr lang="sv-SE" smtClean="0"/>
              <a:t>2013-08-26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237DD-CE61-814F-B48E-BCAB14DE1CB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7122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36A4-4A1A-804C-ADA8-7C3F59984995}" type="datetimeFigureOut">
              <a:rPr lang="sv-SE" smtClean="0"/>
              <a:t>2013-08-26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237DD-CE61-814F-B48E-BCAB14DE1CB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7949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F36A4-4A1A-804C-ADA8-7C3F59984995}" type="datetimeFigureOut">
              <a:rPr lang="sv-SE" smtClean="0"/>
              <a:t>2013-08-26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237DD-CE61-814F-B48E-BCAB14DE1CB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320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Fysik 1-planering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Förmågor och centralt innehåll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8892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4275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Fysik 1: Förmågor och centralt innehåll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034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sv-SE" b="1" dirty="0" smtClean="0"/>
              <a:t>Förmågorna: </a:t>
            </a:r>
          </a:p>
          <a:p>
            <a:pPr marL="0" indent="0">
              <a:buNone/>
            </a:pPr>
            <a:r>
              <a:rPr lang="sv-SE" b="1" dirty="0" smtClean="0"/>
              <a:t>Undervisningen </a:t>
            </a:r>
            <a:r>
              <a:rPr lang="sv-SE" b="1" dirty="0"/>
              <a:t>i ämnet fysik ska ge eleverna förutsättningar att utveckla följande:</a:t>
            </a:r>
          </a:p>
          <a:p>
            <a:endParaRPr lang="sv-SE" dirty="0"/>
          </a:p>
          <a:p>
            <a:r>
              <a:rPr lang="sv-SE" dirty="0"/>
              <a:t>Kunskaper om fysikens begrepp, modeller, teorier och arbetsmetoder samt förståelse av hur dessa utvecklas.</a:t>
            </a:r>
          </a:p>
          <a:p>
            <a:r>
              <a:rPr lang="sv-SE" dirty="0"/>
              <a:t>Förmåga att analysera och söka svar på ämnesrelaterade frågor samt att identifiera, formulera och lösa problem. Förmåga att reflektera över och värdera valda strategier, metoder och resultat.</a:t>
            </a:r>
          </a:p>
          <a:p>
            <a:r>
              <a:rPr lang="sv-SE" dirty="0"/>
              <a:t>Förmåga att planera, genomföra, tolka och redovisa experiment och observationer samt förmåga att hantera material och utrustning.</a:t>
            </a:r>
          </a:p>
          <a:p>
            <a:r>
              <a:rPr lang="sv-SE" dirty="0"/>
              <a:t>Kunskaper om fysikens betydelse för individ och samhälle.</a:t>
            </a:r>
          </a:p>
          <a:p>
            <a:r>
              <a:rPr lang="sv-SE" dirty="0"/>
              <a:t>Förmåga att använda kunskaper i fysik för att kommunicera samt för att granska och använda information.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8736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sv-SE" b="1" dirty="0"/>
              <a:t>Centralt innehåll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i="1" dirty="0"/>
              <a:t>Undervisningen i kursen ska behandla följande centrala innehåll:</a:t>
            </a:r>
            <a:endParaRPr lang="sv-SE" dirty="0"/>
          </a:p>
          <a:p>
            <a:r>
              <a:rPr lang="sv-SE" b="1" dirty="0"/>
              <a:t>Rörelse och krafter</a:t>
            </a:r>
            <a:endParaRPr lang="sv-SE" dirty="0"/>
          </a:p>
          <a:p>
            <a:r>
              <a:rPr lang="sv-SE" b="1" dirty="0" smtClean="0"/>
              <a:t>Energi </a:t>
            </a:r>
            <a:r>
              <a:rPr lang="sv-SE" b="1" dirty="0"/>
              <a:t>och energiresurser</a:t>
            </a:r>
            <a:endParaRPr lang="sv-SE" dirty="0"/>
          </a:p>
          <a:p>
            <a:r>
              <a:rPr lang="sv-SE" b="1" dirty="0" smtClean="0"/>
              <a:t>Strålning </a:t>
            </a:r>
            <a:r>
              <a:rPr lang="sv-SE" b="1" dirty="0"/>
              <a:t>inom medicin och teknik</a:t>
            </a:r>
            <a:endParaRPr lang="sv-SE" dirty="0"/>
          </a:p>
          <a:p>
            <a:r>
              <a:rPr lang="sv-SE" b="1" dirty="0" smtClean="0"/>
              <a:t>Klimat</a:t>
            </a:r>
            <a:r>
              <a:rPr lang="sv-SE" b="1" dirty="0"/>
              <a:t>- och väderprognoser</a:t>
            </a:r>
            <a:endParaRPr lang="sv-SE" dirty="0"/>
          </a:p>
          <a:p>
            <a:r>
              <a:rPr lang="sv-SE" b="1" dirty="0" smtClean="0"/>
              <a:t>Fysikens </a:t>
            </a:r>
            <a:r>
              <a:rPr lang="sv-SE" b="1" dirty="0"/>
              <a:t>karaktär, arbetssätt och matematiska metoder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1409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457200" y="80093"/>
            <a:ext cx="8229600" cy="823819"/>
          </a:xfrm>
        </p:spPr>
        <p:txBody>
          <a:bodyPr/>
          <a:lstStyle/>
          <a:p>
            <a:r>
              <a:rPr lang="sv-SE" dirty="0" smtClean="0"/>
              <a:t>Centrala innehållet 1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sv-SE" b="1" dirty="0"/>
              <a:t>Centralt innehåll</a:t>
            </a:r>
          </a:p>
          <a:p>
            <a:endParaRPr lang="sv-SE" dirty="0"/>
          </a:p>
          <a:p>
            <a:r>
              <a:rPr lang="sv-SE" i="1" dirty="0"/>
              <a:t>Undervisningen i kursen ska behandla följande centrala innehåll:</a:t>
            </a:r>
            <a:endParaRPr lang="sv-SE" dirty="0"/>
          </a:p>
          <a:p>
            <a:r>
              <a:rPr lang="sv-SE" b="1" dirty="0"/>
              <a:t>Rörelse och krafter</a:t>
            </a:r>
            <a:endParaRPr lang="sv-SE" dirty="0"/>
          </a:p>
          <a:p>
            <a:r>
              <a:rPr lang="sv-SE" dirty="0"/>
              <a:t>		Hastighet, rörelsemängd och acceleration för att beskriva rörelse.</a:t>
            </a:r>
          </a:p>
          <a:p>
            <a:r>
              <a:rPr lang="sv-SE" dirty="0"/>
              <a:t>		Krafter som orsak till förändring av hastighet och rörelsemängd. Impuls.</a:t>
            </a:r>
          </a:p>
          <a:p>
            <a:r>
              <a:rPr lang="sv-SE" dirty="0"/>
              <a:t>		Jämvikt och linjär rörelse i homogena gravitationsfält och elektriska fält.</a:t>
            </a:r>
          </a:p>
          <a:p>
            <a:r>
              <a:rPr lang="sv-SE" dirty="0"/>
              <a:t>		Tryck, tryckvariationer och Arkimedes princip.</a:t>
            </a:r>
          </a:p>
          <a:p>
            <a:r>
              <a:rPr lang="sv-SE" dirty="0"/>
              <a:t>		Orientering om Einsteins beskrivning av rörelse vid höga hastigheter: Einsteins postulat, tidsdilatation och relativistisk energi.</a:t>
            </a:r>
          </a:p>
          <a:p>
            <a:r>
              <a:rPr lang="sv-SE" dirty="0"/>
              <a:t>		Orientering om aktuella modeller för beskrivning av materiens minsta beståndsdelar och av de fundamentala krafterna samt om hur modellerna har vuxit fram.</a:t>
            </a:r>
          </a:p>
          <a:p>
            <a:r>
              <a:rPr lang="sv-SE" b="1" dirty="0"/>
              <a:t>Energi och energiresurser</a:t>
            </a:r>
            <a:endParaRPr lang="sv-SE" dirty="0"/>
          </a:p>
          <a:p>
            <a:r>
              <a:rPr lang="sv-SE" dirty="0"/>
              <a:t>		Arbete, effekt, potentiell energi och rörelseenergi för att beskriva olika energiformer: mekanisk, termisk, elektrisk och kemisk energi samt strålnings- och kärnenergi.</a:t>
            </a:r>
          </a:p>
          <a:p>
            <a:r>
              <a:rPr lang="sv-SE" dirty="0"/>
              <a:t>		Energiprincipen, entropi och verkningsgrad för att beskriva energiomvandling, energikvalitet och energilagring.</a:t>
            </a:r>
          </a:p>
          <a:p>
            <a:r>
              <a:rPr lang="sv-SE" dirty="0"/>
              <a:t>		Termisk energi: inre energi, värmekapacitet, värmetransport, temperatur och </a:t>
            </a:r>
            <a:r>
              <a:rPr lang="sv-SE" dirty="0" err="1"/>
              <a:t>fasomvandlingar</a:t>
            </a:r>
            <a:r>
              <a:rPr lang="sv-SE" dirty="0"/>
              <a:t>.</a:t>
            </a:r>
          </a:p>
          <a:p>
            <a:r>
              <a:rPr lang="sv-SE" dirty="0"/>
              <a:t>		Elektrisk energi: elektrisk laddning, fältstyrka, potential, spänning, ström och resistans.</a:t>
            </a:r>
          </a:p>
          <a:p>
            <a:r>
              <a:rPr lang="sv-SE" dirty="0"/>
              <a:t>		Kärnenergi: atomkärnans struktur och bindningsenergi, den starka kraften, massa-energiekvivalensen, kärnreaktioner, fission och fusion.</a:t>
            </a:r>
          </a:p>
          <a:p>
            <a:r>
              <a:rPr lang="sv-SE" dirty="0"/>
              <a:t>		Energiresurser och energianvändning för ett hållbart samhälle</a:t>
            </a:r>
            <a:r>
              <a:rPr lang="sv-SE" dirty="0" smtClean="0"/>
              <a:t>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9959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Centrala </a:t>
            </a:r>
            <a:r>
              <a:rPr lang="sv-SE" smtClean="0"/>
              <a:t>innehållet 2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b="1" dirty="0" smtClean="0"/>
              <a:t>Strålning inom medicin och teknik</a:t>
            </a:r>
            <a:endParaRPr lang="sv-SE" dirty="0" smtClean="0"/>
          </a:p>
          <a:p>
            <a:r>
              <a:rPr lang="sv-SE" dirty="0" smtClean="0"/>
              <a:t>		Radioaktivt sönderfall, joniserande strålning, partikelstrålning, halveringstid och aktivitet.</a:t>
            </a:r>
          </a:p>
          <a:p>
            <a:r>
              <a:rPr lang="sv-SE" dirty="0" smtClean="0"/>
              <a:t>		Orientering om elektromagnetisk strålning och ljusets partikelegenskaper.</a:t>
            </a:r>
          </a:p>
          <a:p>
            <a:r>
              <a:rPr lang="sv-SE" dirty="0" smtClean="0"/>
              <a:t>		Växelverkan mellan olika typer av strålning och biologiska system, absorberad och ekvivalent dos. Strålsäkerhet.</a:t>
            </a:r>
          </a:p>
          <a:p>
            <a:r>
              <a:rPr lang="sv-SE" dirty="0" smtClean="0"/>
              <a:t>		Tillämpningar inom medicin och teknik.</a:t>
            </a:r>
          </a:p>
          <a:p>
            <a:r>
              <a:rPr lang="sv-SE" b="1" dirty="0" smtClean="0"/>
              <a:t>Klimat- och väderprognoser</a:t>
            </a:r>
            <a:endParaRPr lang="sv-SE" dirty="0" smtClean="0"/>
          </a:p>
          <a:p>
            <a:r>
              <a:rPr lang="sv-SE" dirty="0" smtClean="0"/>
              <a:t>		Ideala </a:t>
            </a:r>
            <a:r>
              <a:rPr lang="sv-SE" dirty="0" err="1" smtClean="0"/>
              <a:t>gaslagen</a:t>
            </a:r>
            <a:r>
              <a:rPr lang="sv-SE" dirty="0" smtClean="0"/>
              <a:t> som en modell för att beskriva atmosfärens fysik.</a:t>
            </a:r>
          </a:p>
          <a:p>
            <a:r>
              <a:rPr lang="sv-SE" dirty="0" smtClean="0"/>
              <a:t>		Orientering om hur fysikaliska modeller och mätmetoder används för att göra prognoser för klimat och väder.</a:t>
            </a:r>
          </a:p>
          <a:p>
            <a:r>
              <a:rPr lang="sv-SE" dirty="0" smtClean="0"/>
              <a:t>		Prognosers tillförlitlighet och begränsningar.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11335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Centrala innehållet 3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v-SE" b="1" dirty="0" smtClean="0"/>
              <a:t>Fysikens karaktär, arbetssätt och matematiska metoder</a:t>
            </a:r>
            <a:endParaRPr lang="sv-SE" dirty="0" smtClean="0"/>
          </a:p>
          <a:p>
            <a:r>
              <a:rPr lang="sv-SE" dirty="0" smtClean="0"/>
              <a:t>		Vad som kännetecknar en naturvetenskaplig frågeställning.</a:t>
            </a:r>
          </a:p>
          <a:p>
            <a:r>
              <a:rPr lang="sv-SE" dirty="0" smtClean="0"/>
              <a:t>		Hur modeller och teorier utgör förenklingar av verkligheten och kan förändras över tid.</a:t>
            </a:r>
          </a:p>
          <a:p>
            <a:r>
              <a:rPr lang="sv-SE" dirty="0" smtClean="0"/>
              <a:t>		Det experimentella arbetets betydelse för att testa, omvärdera och revidera hypoteser, teorier och modeller.</a:t>
            </a:r>
          </a:p>
          <a:p>
            <a:r>
              <a:rPr lang="sv-SE" dirty="0" smtClean="0"/>
              <a:t>		Avgränsning och studier av problem med hjälp av fysikaliska resonemang och matematisk modellering innefattande linjära ekvationer, potens- och exponentialekvationer, funktioner och grafer samt trigonometri och vektorer.</a:t>
            </a:r>
          </a:p>
          <a:p>
            <a:r>
              <a:rPr lang="sv-SE" dirty="0" smtClean="0"/>
              <a:t>		Planering och genomförande av experimentella undersökningar och observationer samt formulering och prövning av hypoteser i samband med dessa.</a:t>
            </a:r>
          </a:p>
          <a:p>
            <a:r>
              <a:rPr lang="sv-SE" dirty="0" smtClean="0"/>
              <a:t>		Bearbetning och utvärdering av data och resultat med hjälp av analys av grafer, enhetsanalys och storleksuppskattningar.</a:t>
            </a:r>
          </a:p>
          <a:p>
            <a:r>
              <a:rPr lang="sv-SE" dirty="0" smtClean="0"/>
              <a:t>		Utvärdering av resultat och slutsatser genom analys av metodval, arbetsprocess och felkällor.</a:t>
            </a:r>
          </a:p>
          <a:p>
            <a:r>
              <a:rPr lang="sv-SE" dirty="0" smtClean="0"/>
              <a:t>		Ställningstaganden i samhällsfrågor </a:t>
            </a:r>
            <a:r>
              <a:rPr lang="sv-SE" dirty="0" err="1" smtClean="0"/>
              <a:t>utifån</a:t>
            </a:r>
            <a:r>
              <a:rPr lang="sv-SE" dirty="0" smtClean="0"/>
              <a:t> fysikaliska förklaringsmodeller, till exempel frågor om hållbar utveckling.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5839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191</Words>
  <Application>Microsoft Macintosh PowerPoint</Application>
  <PresentationFormat>Bildspel på skärmen (4:3)</PresentationFormat>
  <Paragraphs>57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Office-tema</vt:lpstr>
      <vt:lpstr>Fysik 1-planering</vt:lpstr>
      <vt:lpstr>Fysik 1: Förmågor och centralt innehåll</vt:lpstr>
      <vt:lpstr>Centrala innehållet 1</vt:lpstr>
      <vt:lpstr>Centrala innehållet 2</vt:lpstr>
      <vt:lpstr>Centrala innehållet 3</vt:lpstr>
    </vt:vector>
  </TitlesOfParts>
  <Company>TIS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Fysik 1-planering</dc:title>
  <dc:creator>Håkan Elderstig</dc:creator>
  <cp:lastModifiedBy>Håkan Elderstig</cp:lastModifiedBy>
  <cp:revision>3</cp:revision>
  <dcterms:created xsi:type="dcterms:W3CDTF">2013-08-26T09:25:16Z</dcterms:created>
  <dcterms:modified xsi:type="dcterms:W3CDTF">2013-08-26T09:43:51Z</dcterms:modified>
</cp:coreProperties>
</file>