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60" r:id="rId1"/>
  </p:sldMasterIdLst>
  <p:notesMasterIdLst>
    <p:notesMasterId r:id="rId11"/>
  </p:notesMasterIdLst>
  <p:sldIdLst>
    <p:sldId id="256" r:id="rId2"/>
    <p:sldId id="258" r:id="rId3"/>
    <p:sldId id="266" r:id="rId4"/>
    <p:sldId id="259" r:id="rId5"/>
    <p:sldId id="263" r:id="rId6"/>
    <p:sldId id="264" r:id="rId7"/>
    <p:sldId id="265" r:id="rId8"/>
    <p:sldId id="267" r:id="rId9"/>
    <p:sldId id="257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News Gothic MT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News Gothic MT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News Gothic MT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News Gothic MT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3" d="100"/>
          <a:sy n="103" d="100"/>
        </p:scale>
        <p:origin x="-392" y="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7C7C018-75E2-C04C-A111-FFCAE70910CE}" type="datetimeFigureOut">
              <a:rPr lang="sv-SE"/>
              <a:pPr>
                <a:defRPr/>
              </a:pPr>
              <a:t>2014-01-07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 smtClean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879765B-6013-2D4A-8B92-7CE775D3A293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513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9pPr>
          </a:lstStyle>
          <a:p>
            <a:pPr eaLnBrk="1" hangingPunct="1"/>
            <a:fld id="{261098B8-BB67-1F4B-BA2F-B814F3025527}" type="slidenum">
              <a:rPr lang="sv-SE" sz="1200"/>
              <a:pPr eaLnBrk="1" hangingPunct="1"/>
              <a:t>3</a:t>
            </a:fld>
            <a:endParaRPr lang="sv-SE" sz="1200"/>
          </a:p>
        </p:txBody>
      </p:sp>
      <p:sp>
        <p:nvSpPr>
          <p:cNvPr id="1228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2290" name="Text Box 2"/>
          <p:cNvSpPr txBox="1">
            <a:spLocks noGrp="1" noChangeArrowheads="1"/>
          </p:cNvSpPr>
          <p:nvPr>
            <p:ph type="body" idx="1"/>
          </p:nvPr>
        </p:nvSpPr>
        <p:spPr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sv-S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0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>
              <a:latin typeface="Calibri" charset="0"/>
            </a:endParaRPr>
          </a:p>
        </p:txBody>
      </p:sp>
      <p:sp>
        <p:nvSpPr>
          <p:cNvPr id="22531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9pPr>
          </a:lstStyle>
          <a:p>
            <a:pPr eaLnBrk="1" hangingPunct="1"/>
            <a:fld id="{CAB746FD-52A2-2D4C-A206-A87DF6D7B4F4}" type="slidenum">
              <a:rPr lang="sv-SE" sz="1200"/>
              <a:pPr eaLnBrk="1" hangingPunct="1"/>
              <a:t>6</a:t>
            </a:fld>
            <a:endParaRPr lang="sv-SE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328738" y="1295400"/>
            <a:ext cx="6486525" cy="315277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pPr fontAlgn="auto"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/>
            </a:pPr>
            <a:endParaRPr sz="3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23DCC-B2FD-4A4C-9DA9-8EB417B9FEB0}" type="datetimeFigureOut">
              <a:rPr lang="en-US"/>
              <a:pPr>
                <a:defRPr/>
              </a:pPr>
              <a:t>2014-01-07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93DEE-A99C-5C41-9922-5FA95523A07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59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Dra bilden till platshållaren eller klicka på ikonen för att lägga till den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99D4C-C018-1042-BC2F-2315240CD0C8}" type="datetimeFigureOut">
              <a:rPr lang="en-US"/>
              <a:pPr>
                <a:defRPr/>
              </a:pPr>
              <a:t>2014-01-07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8DAF0-257D-174D-9563-52BCFD130FD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21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56389-C52B-634B-9A55-84E7337B1B65}" type="datetimeFigureOut">
              <a:rPr lang="en-US"/>
              <a:pPr>
                <a:defRPr/>
              </a:pPr>
              <a:t>2014-01-07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83D32-2916-2748-8682-202366FAC75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63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21AD1-B3AF-3546-A9AC-D9AC6C4906FD}" type="datetimeFigureOut">
              <a:rPr lang="en-US"/>
              <a:pPr>
                <a:defRPr/>
              </a:pPr>
              <a:t>2014-01-07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2D3A7-E5E7-D743-BC67-D4558B1F6B7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5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0A783-8275-6F41-9A0D-289A7C414306}" type="datetimeFigureOut">
              <a:rPr lang="en-US"/>
              <a:pPr>
                <a:defRPr/>
              </a:pPr>
              <a:t>2014-01-07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4668D-4A50-E046-BD01-D7AF5673B3C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4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med bild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Dra bilden till platshållaren eller klicka på ikonen för att lägga till den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7B040-0197-9E48-8000-6BBFCACEC3D2}" type="datetimeFigureOut">
              <a:rPr lang="en-US"/>
              <a:pPr>
                <a:defRPr/>
              </a:pPr>
              <a:t>2014-01-07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996D3-B58D-2140-96DE-AAD9B074DC1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9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/>
          <a:lstStyle>
            <a:lvl1pPr algn="ctr">
              <a:defRPr sz="4600" b="0" cap="none" baseline="0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48687-A577-2746-B9A5-C926CF2D0B23}" type="datetimeFigureOut">
              <a:rPr lang="en-US"/>
              <a:pPr>
                <a:defRPr/>
              </a:pPr>
              <a:t>2014-01-07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85E0E-9A6F-644C-A364-0522E4FF447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29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3D733-17E9-2B42-99E7-0CCB555D5248}" type="datetimeFigureOut">
              <a:rPr lang="en-US"/>
              <a:pPr>
                <a:defRPr/>
              </a:pPr>
              <a:t>2014-01-07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A73B9-A0D4-3E4A-8963-82572BE3E45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90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B2B3-1659-214C-95D5-AE0E4C96981B}" type="datetimeFigureOut">
              <a:rPr lang="en-US"/>
              <a:pPr>
                <a:defRPr/>
              </a:pPr>
              <a:t>2014-01-07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FFBF4-6C96-4D42-9896-5719C6B1DD2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80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7F278-A904-8647-B956-ECEF7B2453AB}" type="datetimeFigureOut">
              <a:rPr lang="en-US"/>
              <a:pPr>
                <a:defRPr/>
              </a:pPr>
              <a:t>2014-01-07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FCFEE-9EB1-034C-92EE-153286C82CE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86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0F344-DC5E-7140-90A1-324D7ECBF98A}" type="datetimeFigureOut">
              <a:rPr lang="en-US"/>
              <a:pPr>
                <a:defRPr/>
              </a:pPr>
              <a:t>2014-01-07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D046E-70A8-0A44-906C-81B5F8AB4C1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1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3EAA5-C23B-E644-81D2-B66807538598}" type="datetimeFigureOut">
              <a:rPr lang="en-US"/>
              <a:pPr>
                <a:defRPr/>
              </a:pPr>
              <a:t>2014-01-07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F6C0A-48FF-744D-99B6-922D1727D74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C87A63E-EB6B-4C47-BC48-568D4BA4B12C}" type="datetimeFigureOut">
              <a:rPr lang="en-US"/>
              <a:pPr>
                <a:defRPr/>
              </a:pPr>
              <a:t>2014-01-07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3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313208-F48A-7145-9BB7-D7F6F8EBF3A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9pPr>
    </p:titleStyle>
    <p:bodyStyle>
      <a:lvl1pPr marL="349250" indent="-349250" algn="l" rtl="0" eaLnBrk="0" fontAlgn="base" hangingPunct="0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charset="0"/>
        <a:buChar char=""/>
        <a:defRPr sz="2400" kern="1200">
          <a:solidFill>
            <a:srgbClr val="595959"/>
          </a:solidFill>
          <a:latin typeface="+mn-lt"/>
          <a:ea typeface="ＭＳ Ｐゴシック" charset="0"/>
          <a:cs typeface="ＭＳ Ｐゴシック" charset="0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charset="0"/>
        <a:buChar char=""/>
        <a:defRPr sz="2200" kern="1200">
          <a:solidFill>
            <a:srgbClr val="595959"/>
          </a:solidFill>
          <a:latin typeface="+mn-lt"/>
          <a:ea typeface="ＭＳ Ｐゴシック" charset="0"/>
          <a:cs typeface="+mn-cs"/>
        </a:defRPr>
      </a:lvl2pPr>
      <a:lvl3pPr marL="96837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charset="0"/>
        <a:buChar char=""/>
        <a:defRPr sz="2000" kern="1200">
          <a:solidFill>
            <a:srgbClr val="595959"/>
          </a:solidFill>
          <a:latin typeface="+mn-lt"/>
          <a:ea typeface="ＭＳ Ｐゴシック" charset="0"/>
          <a:cs typeface="+mn-cs"/>
        </a:defRPr>
      </a:lvl3pPr>
      <a:lvl4pPr marL="1263650" indent="-295275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charset="0"/>
        <a:buChar char="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4pPr>
      <a:lvl5pPr marL="154622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charset="0"/>
        <a:buChar char="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22388" y="1524000"/>
            <a:ext cx="6499225" cy="1725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v-SE" dirty="0" smtClean="0"/>
              <a:t>Växthuseffekten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22388" y="3298825"/>
            <a:ext cx="6499225" cy="9175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v-SE" dirty="0" smtClean="0"/>
              <a:t>Både livsnödvändig och kan leda till global katastrof</a:t>
            </a:r>
            <a:endParaRPr lang="sv-S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>
                <a:latin typeface="News Gothic MT" charset="0"/>
              </a:rPr>
              <a:t>Jordens temperatur</a:t>
            </a:r>
          </a:p>
        </p:txBody>
      </p:sp>
      <p:sp>
        <p:nvSpPr>
          <p:cNvPr id="16386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v-SE">
                <a:latin typeface="News Gothic MT" charset="0"/>
              </a:rPr>
              <a:t>Jordens medeltemperatur borde vara ca -18 °C</a:t>
            </a:r>
          </a:p>
          <a:p>
            <a:pPr eaLnBrk="1" hangingPunct="1"/>
            <a:r>
              <a:rPr lang="sv-SE">
                <a:latin typeface="News Gothic MT" charset="0"/>
              </a:rPr>
              <a:t>Medeltemperatur på jorden: ca 14 °C</a:t>
            </a:r>
          </a:p>
          <a:p>
            <a:pPr eaLnBrk="1" hangingPunct="1"/>
            <a:r>
              <a:rPr lang="sv-SE">
                <a:latin typeface="News Gothic MT" charset="0"/>
              </a:rPr>
              <a:t>Skillnaden beror på att vi har växthuseffekt. </a:t>
            </a:r>
          </a:p>
          <a:p>
            <a:pPr lvl="1" eaLnBrk="1" hangingPunct="1"/>
            <a:endParaRPr lang="sv-SE">
              <a:latin typeface="News Gothic MT" charset="0"/>
            </a:endParaRPr>
          </a:p>
          <a:p>
            <a:pPr eaLnBrk="1" hangingPunct="1"/>
            <a:endParaRPr lang="sv-SE">
              <a:latin typeface="News Gothic MT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09550"/>
            <a:ext cx="8228013" cy="850900"/>
          </a:xfrm>
        </p:spPr>
        <p:txBody>
          <a:bodyPr/>
          <a:lstStyle/>
          <a:p>
            <a:pPr eaLnBrk="1">
              <a:lnSpc>
                <a:spcPct val="102000"/>
              </a:lnSpc>
              <a:tabLst>
                <a:tab pos="406400" algn="l"/>
                <a:tab pos="814388" algn="l"/>
                <a:tab pos="1222375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5113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</a:pPr>
            <a:r>
              <a:rPr lang="sv-SE">
                <a:latin typeface="Calibri" charset="0"/>
              </a:rPr>
              <a:t>Växthuseffekten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3" y="1314450"/>
            <a:ext cx="669607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457200" y="4776788"/>
            <a:ext cx="8228013" cy="1843087"/>
          </a:xfrm>
        </p:spPr>
        <p:txBody>
          <a:bodyPr/>
          <a:lstStyle/>
          <a:p>
            <a:pPr eaLnBrk="1" hangingPunct="1"/>
            <a:r>
              <a:rPr lang="sv-SE">
                <a:latin typeface="News Gothic MT" charset="0"/>
              </a:rPr>
              <a:t>Växthuseffekt = vissa gaser i atmosfären hindrar värmeenergi från att stråla ut i rymden</a:t>
            </a:r>
          </a:p>
          <a:p>
            <a:pPr eaLnBrk="1" hangingPunct="1"/>
            <a:r>
              <a:rPr lang="sv-SE">
                <a:latin typeface="News Gothic MT" charset="0"/>
              </a:rPr>
              <a:t>Utan växthuseffekt skulle mänskligt liv inte kunna finnas på jorden</a:t>
            </a:r>
          </a:p>
          <a:p>
            <a:pPr lvl="1" eaLnBrk="1" hangingPunct="1"/>
            <a:endParaRPr lang="sv-SE">
              <a:latin typeface="News Gothic MT" charset="0"/>
            </a:endParaRPr>
          </a:p>
          <a:p>
            <a:pPr eaLnBrk="1" hangingPunct="1"/>
            <a:endParaRPr lang="sv-SE">
              <a:latin typeface="News Gothic MT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>
                <a:latin typeface="News Gothic MT" charset="0"/>
              </a:rPr>
              <a:t>Växthusgaser</a:t>
            </a:r>
          </a:p>
        </p:txBody>
      </p:sp>
      <p:sp>
        <p:nvSpPr>
          <p:cNvPr id="19458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v-SE">
                <a:latin typeface="News Gothic MT" charset="0"/>
              </a:rPr>
              <a:t>Gaser som ger växthuseffekt är:</a:t>
            </a:r>
          </a:p>
          <a:p>
            <a:pPr lvl="1" eaLnBrk="1" hangingPunct="1"/>
            <a:r>
              <a:rPr lang="sv-SE">
                <a:latin typeface="News Gothic MT" charset="0"/>
              </a:rPr>
              <a:t>Koldioxid, CO</a:t>
            </a:r>
            <a:r>
              <a:rPr lang="sv-SE" baseline="-25000">
                <a:latin typeface="News Gothic MT" charset="0"/>
              </a:rPr>
              <a:t>2</a:t>
            </a:r>
          </a:p>
          <a:p>
            <a:pPr lvl="1" eaLnBrk="1" hangingPunct="1"/>
            <a:r>
              <a:rPr lang="sv-SE">
                <a:latin typeface="News Gothic MT" charset="0"/>
              </a:rPr>
              <a:t>Metan, CH</a:t>
            </a:r>
            <a:r>
              <a:rPr lang="sv-SE" baseline="-25000">
                <a:latin typeface="News Gothic MT" charset="0"/>
              </a:rPr>
              <a:t>4</a:t>
            </a:r>
          </a:p>
          <a:p>
            <a:pPr lvl="1" eaLnBrk="1" hangingPunct="1"/>
            <a:r>
              <a:rPr lang="sv-SE">
                <a:latin typeface="News Gothic MT" charset="0"/>
              </a:rPr>
              <a:t>Vattenånga, H</a:t>
            </a:r>
            <a:r>
              <a:rPr lang="sv-SE" baseline="-25000">
                <a:latin typeface="News Gothic MT" charset="0"/>
              </a:rPr>
              <a:t>2</a:t>
            </a:r>
            <a:r>
              <a:rPr lang="sv-SE">
                <a:latin typeface="News Gothic MT" charset="0"/>
              </a:rPr>
              <a:t>0</a:t>
            </a:r>
          </a:p>
          <a:p>
            <a:pPr lvl="1" eaLnBrk="1" hangingPunct="1"/>
            <a:r>
              <a:rPr lang="sv-SE">
                <a:latin typeface="News Gothic MT" charset="0"/>
              </a:rPr>
              <a:t>Dikväveoxid, N</a:t>
            </a:r>
            <a:r>
              <a:rPr lang="sv-SE" baseline="-25000">
                <a:latin typeface="News Gothic MT" charset="0"/>
              </a:rPr>
              <a:t>2</a:t>
            </a:r>
            <a:r>
              <a:rPr lang="sv-SE">
                <a:latin typeface="News Gothic MT" charset="0"/>
              </a:rPr>
              <a:t>O</a:t>
            </a:r>
          </a:p>
          <a:p>
            <a:pPr lvl="1" eaLnBrk="1" hangingPunct="1"/>
            <a:r>
              <a:rPr lang="sv-SE">
                <a:latin typeface="News Gothic MT" charset="0"/>
              </a:rPr>
              <a:t>Ozon, O</a:t>
            </a:r>
            <a:r>
              <a:rPr lang="sv-SE" baseline="-25000">
                <a:latin typeface="News Gothic MT" charset="0"/>
              </a:rPr>
              <a:t>3</a:t>
            </a:r>
          </a:p>
          <a:p>
            <a:pPr eaLnBrk="1" hangingPunct="1"/>
            <a:endParaRPr lang="sv-SE" baseline="-25000">
              <a:latin typeface="News Gothic MT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ubrik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904875"/>
          </a:xfrm>
        </p:spPr>
        <p:txBody>
          <a:bodyPr/>
          <a:lstStyle/>
          <a:p>
            <a:r>
              <a:rPr lang="sv-SE">
                <a:latin typeface="News Gothic MT" charset="0"/>
              </a:rPr>
              <a:t>Koldioxid påverkar klimatet</a:t>
            </a:r>
          </a:p>
        </p:txBody>
      </p:sp>
      <p:grpSp>
        <p:nvGrpSpPr>
          <p:cNvPr id="20482" name="Grupp 2"/>
          <p:cNvGrpSpPr>
            <a:grpSpLocks/>
          </p:cNvGrpSpPr>
          <p:nvPr/>
        </p:nvGrpSpPr>
        <p:grpSpPr bwMode="auto">
          <a:xfrm>
            <a:off x="2000250" y="1282700"/>
            <a:ext cx="5322888" cy="5322888"/>
            <a:chOff x="1999722" y="1283447"/>
            <a:chExt cx="5323585" cy="5322930"/>
          </a:xfrm>
        </p:grpSpPr>
        <p:pic>
          <p:nvPicPr>
            <p:cNvPr id="20483" name="Bildobjekt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890" y="1784129"/>
              <a:ext cx="4261447" cy="4362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Ellips 5"/>
            <p:cNvSpPr/>
            <p:nvPr/>
          </p:nvSpPr>
          <p:spPr>
            <a:xfrm>
              <a:off x="1999722" y="1283447"/>
              <a:ext cx="5323585" cy="532293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/>
            </a:p>
          </p:txBody>
        </p:sp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ubrik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904875"/>
          </a:xfrm>
        </p:spPr>
        <p:txBody>
          <a:bodyPr/>
          <a:lstStyle/>
          <a:p>
            <a:r>
              <a:rPr lang="sv-SE">
                <a:latin typeface="News Gothic MT" charset="0"/>
              </a:rPr>
              <a:t>Koldioxid påverkar klimatet</a:t>
            </a:r>
          </a:p>
        </p:txBody>
      </p:sp>
      <p:grpSp>
        <p:nvGrpSpPr>
          <p:cNvPr id="3" name="Grupp 2"/>
          <p:cNvGrpSpPr>
            <a:grpSpLocks/>
          </p:cNvGrpSpPr>
          <p:nvPr/>
        </p:nvGrpSpPr>
        <p:grpSpPr bwMode="auto">
          <a:xfrm>
            <a:off x="2000250" y="1282700"/>
            <a:ext cx="5322888" cy="5322888"/>
            <a:chOff x="1999722" y="1283447"/>
            <a:chExt cx="5323585" cy="5322930"/>
          </a:xfrm>
        </p:grpSpPr>
        <p:pic>
          <p:nvPicPr>
            <p:cNvPr id="21512" name="Bildobjekt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890" y="1784129"/>
              <a:ext cx="4261447" cy="4362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Ellips 5"/>
            <p:cNvSpPr/>
            <p:nvPr/>
          </p:nvSpPr>
          <p:spPr>
            <a:xfrm>
              <a:off x="1999722" y="1283447"/>
              <a:ext cx="5323585" cy="532293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/>
            </a:p>
          </p:txBody>
        </p:sp>
      </p:grp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4878388" y="1000125"/>
            <a:ext cx="4265612" cy="4484688"/>
          </a:xfrm>
        </p:spPr>
        <p:txBody>
          <a:bodyPr/>
          <a:lstStyle/>
          <a:p>
            <a:pPr eaLnBrk="1" hangingPunct="1"/>
            <a:r>
              <a:rPr lang="sv-SE">
                <a:solidFill>
                  <a:schemeClr val="tx1"/>
                </a:solidFill>
                <a:latin typeface="News Gothic MT" charset="0"/>
              </a:rPr>
              <a:t>Människor andas ut koldioxid</a:t>
            </a:r>
          </a:p>
          <a:p>
            <a:pPr eaLnBrk="1" hangingPunct="1"/>
            <a:r>
              <a:rPr lang="sv-SE">
                <a:solidFill>
                  <a:schemeClr val="tx1"/>
                </a:solidFill>
                <a:latin typeface="News Gothic MT" charset="0"/>
              </a:rPr>
              <a:t>Kvinnan åt tidigare på dagen jordgubbar</a:t>
            </a:r>
          </a:p>
          <a:p>
            <a:pPr eaLnBrk="1" hangingPunct="1"/>
            <a:r>
              <a:rPr lang="sv-SE">
                <a:solidFill>
                  <a:schemeClr val="tx1"/>
                </a:solidFill>
                <a:latin typeface="News Gothic MT" charset="0"/>
              </a:rPr>
              <a:t>Kolväten i jordgubbarna omvandlades i hennes kropp till koldioxid</a:t>
            </a:r>
          </a:p>
          <a:p>
            <a:pPr eaLnBrk="1" hangingPunct="1"/>
            <a:r>
              <a:rPr lang="sv-SE">
                <a:solidFill>
                  <a:schemeClr val="tx1"/>
                </a:solidFill>
                <a:latin typeface="News Gothic MT" charset="0"/>
              </a:rPr>
              <a:t>När jordgubbarna växte omvandlade plantan lika mycket koldioxid till kolväten</a:t>
            </a:r>
          </a:p>
          <a:p>
            <a:pPr eaLnBrk="1" hangingPunct="1"/>
            <a:r>
              <a:rPr lang="sv-SE">
                <a:solidFill>
                  <a:schemeClr val="tx1"/>
                </a:solidFill>
                <a:latin typeface="News Gothic MT" charset="0"/>
              </a:rPr>
              <a:t>Lika mycket koldioxid har bortförts som tillförts</a:t>
            </a:r>
          </a:p>
          <a:p>
            <a:pPr lvl="1" eaLnBrk="1" hangingPunct="1"/>
            <a:endParaRPr lang="sv-SE">
              <a:latin typeface="News Gothic MT" charset="0"/>
            </a:endParaRPr>
          </a:p>
          <a:p>
            <a:pPr eaLnBrk="1" hangingPunct="1"/>
            <a:endParaRPr lang="sv-SE">
              <a:latin typeface="News Gothic MT" charset="0"/>
            </a:endParaRPr>
          </a:p>
        </p:txBody>
      </p:sp>
      <p:pic>
        <p:nvPicPr>
          <p:cNvPr id="4" name="Bildobjekt 3" descr="AA02633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474663"/>
            <a:ext cx="2236788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objekt 7" descr="5634743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-57150"/>
            <a:ext cx="1174750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ankebubbla 1"/>
          <p:cNvSpPr/>
          <p:nvPr/>
        </p:nvSpPr>
        <p:spPr>
          <a:xfrm>
            <a:off x="4362450" y="0"/>
            <a:ext cx="914400" cy="612775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5" name="textruta 4"/>
          <p:cNvSpPr txBox="1">
            <a:spLocks noChangeArrowheads="1"/>
          </p:cNvSpPr>
          <p:nvPr/>
        </p:nvSpPr>
        <p:spPr bwMode="auto">
          <a:xfrm>
            <a:off x="4383088" y="111125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2000"/>
              <a:t>CO</a:t>
            </a:r>
            <a:r>
              <a:rPr lang="sv-SE" sz="2000" baseline="-25000"/>
              <a:t>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0323E-6 -9.71548E-7 L -0.27769 0.424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84" y="21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ubrik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904875"/>
          </a:xfrm>
        </p:spPr>
        <p:txBody>
          <a:bodyPr/>
          <a:lstStyle/>
          <a:p>
            <a:r>
              <a:rPr lang="sv-SE">
                <a:latin typeface="News Gothic MT" charset="0"/>
              </a:rPr>
              <a:t>Koldioxid påverkar klimatet</a:t>
            </a:r>
          </a:p>
        </p:txBody>
      </p:sp>
      <p:grpSp>
        <p:nvGrpSpPr>
          <p:cNvPr id="3" name="Grupp 2"/>
          <p:cNvGrpSpPr>
            <a:grpSpLocks/>
          </p:cNvGrpSpPr>
          <p:nvPr/>
        </p:nvGrpSpPr>
        <p:grpSpPr bwMode="auto">
          <a:xfrm>
            <a:off x="2000250" y="1282700"/>
            <a:ext cx="5322888" cy="5322888"/>
            <a:chOff x="1999722" y="1283447"/>
            <a:chExt cx="5323585" cy="5322930"/>
          </a:xfrm>
        </p:grpSpPr>
        <p:pic>
          <p:nvPicPr>
            <p:cNvPr id="23560" name="Bildobjekt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890" y="1784129"/>
              <a:ext cx="4261447" cy="4362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Ellips 5"/>
            <p:cNvSpPr/>
            <p:nvPr/>
          </p:nvSpPr>
          <p:spPr>
            <a:xfrm>
              <a:off x="1999722" y="1283447"/>
              <a:ext cx="5323585" cy="532293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/>
            </a:p>
          </p:txBody>
        </p:sp>
      </p:grp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4878388" y="1000125"/>
            <a:ext cx="4265612" cy="5857875"/>
          </a:xfrm>
        </p:spPr>
        <p:txBody>
          <a:bodyPr/>
          <a:lstStyle/>
          <a:p>
            <a:pPr eaLnBrk="1" hangingPunct="1"/>
            <a:r>
              <a:rPr lang="sv-SE">
                <a:solidFill>
                  <a:schemeClr val="tx1"/>
                </a:solidFill>
                <a:latin typeface="News Gothic MT" charset="0"/>
              </a:rPr>
              <a:t>Vi eldar trä =&gt; koldioxid frigörs</a:t>
            </a:r>
          </a:p>
          <a:p>
            <a:pPr eaLnBrk="1" hangingPunct="1"/>
            <a:r>
              <a:rPr lang="sv-SE">
                <a:solidFill>
                  <a:schemeClr val="tx1"/>
                </a:solidFill>
                <a:latin typeface="News Gothic MT" charset="0"/>
              </a:rPr>
              <a:t>När trädet växte omvandlade trädet koldioxid till kolväte</a:t>
            </a:r>
          </a:p>
          <a:p>
            <a:pPr eaLnBrk="1" hangingPunct="1"/>
            <a:r>
              <a:rPr lang="sv-SE">
                <a:solidFill>
                  <a:schemeClr val="tx1"/>
                </a:solidFill>
                <a:latin typeface="News Gothic MT" charset="0"/>
              </a:rPr>
              <a:t>När träet brinner omvandlas kolvätena till koldioxid</a:t>
            </a:r>
          </a:p>
          <a:p>
            <a:pPr eaLnBrk="1" hangingPunct="1"/>
            <a:r>
              <a:rPr lang="sv-SE">
                <a:solidFill>
                  <a:schemeClr val="tx1"/>
                </a:solidFill>
                <a:latin typeface="News Gothic MT" charset="0"/>
              </a:rPr>
              <a:t>Lika mycket koldioxid har frigjorts som trädet en gång omvandlade </a:t>
            </a:r>
          </a:p>
          <a:p>
            <a:pPr eaLnBrk="1" hangingPunct="1"/>
            <a:r>
              <a:rPr lang="sv-SE">
                <a:solidFill>
                  <a:schemeClr val="tx1"/>
                </a:solidFill>
                <a:latin typeface="News Gothic MT" charset="0"/>
              </a:rPr>
              <a:t>Lika mycket koldioxid har bortförts som tillförts</a:t>
            </a:r>
          </a:p>
          <a:p>
            <a:pPr lvl="1" eaLnBrk="1" hangingPunct="1"/>
            <a:endParaRPr lang="sv-SE">
              <a:latin typeface="News Gothic MT" charset="0"/>
            </a:endParaRPr>
          </a:p>
          <a:p>
            <a:pPr eaLnBrk="1" hangingPunct="1"/>
            <a:endParaRPr lang="sv-SE">
              <a:latin typeface="News Gothic MT" charset="0"/>
            </a:endParaRPr>
          </a:p>
        </p:txBody>
      </p:sp>
      <p:pic>
        <p:nvPicPr>
          <p:cNvPr id="17412" name="Bild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0"/>
            <a:ext cx="2292350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Bildobjekt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-7938"/>
            <a:ext cx="1968500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ankebubbla 8"/>
          <p:cNvSpPr/>
          <p:nvPr/>
        </p:nvSpPr>
        <p:spPr>
          <a:xfrm>
            <a:off x="4991100" y="100013"/>
            <a:ext cx="1042988" cy="1036637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0" name="textruta 9"/>
          <p:cNvSpPr txBox="1">
            <a:spLocks noChangeArrowheads="1"/>
          </p:cNvSpPr>
          <p:nvPr/>
        </p:nvSpPr>
        <p:spPr bwMode="auto">
          <a:xfrm>
            <a:off x="5013325" y="211138"/>
            <a:ext cx="11271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2800"/>
              <a:t>CO</a:t>
            </a:r>
            <a:r>
              <a:rPr lang="sv-SE" sz="2800" baseline="-25000"/>
              <a:t>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0323E-6 -9.71548E-7 L -0.27769 0.424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84" y="21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ubrik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904875"/>
          </a:xfrm>
        </p:spPr>
        <p:txBody>
          <a:bodyPr/>
          <a:lstStyle/>
          <a:p>
            <a:r>
              <a:rPr lang="sv-SE">
                <a:latin typeface="News Gothic MT" charset="0"/>
              </a:rPr>
              <a:t>Koldioxid påverkar klimatet</a:t>
            </a:r>
          </a:p>
        </p:txBody>
      </p:sp>
      <p:grpSp>
        <p:nvGrpSpPr>
          <p:cNvPr id="3" name="Grupp 2"/>
          <p:cNvGrpSpPr>
            <a:grpSpLocks/>
          </p:cNvGrpSpPr>
          <p:nvPr/>
        </p:nvGrpSpPr>
        <p:grpSpPr bwMode="auto">
          <a:xfrm>
            <a:off x="2000250" y="1282700"/>
            <a:ext cx="5322888" cy="5322888"/>
            <a:chOff x="1999722" y="1283447"/>
            <a:chExt cx="5323585" cy="5322930"/>
          </a:xfrm>
        </p:grpSpPr>
        <p:pic>
          <p:nvPicPr>
            <p:cNvPr id="24584" name="Bildobjekt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890" y="1784129"/>
              <a:ext cx="4261447" cy="4362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Ellips 5"/>
            <p:cNvSpPr/>
            <p:nvPr/>
          </p:nvSpPr>
          <p:spPr>
            <a:xfrm>
              <a:off x="1999722" y="1283447"/>
              <a:ext cx="5323585" cy="532293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/>
            </a:p>
          </p:txBody>
        </p:sp>
      </p:grp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4878388" y="1000125"/>
            <a:ext cx="4265612" cy="5857875"/>
          </a:xfrm>
        </p:spPr>
        <p:txBody>
          <a:bodyPr/>
          <a:lstStyle/>
          <a:p>
            <a:pPr eaLnBrk="1" hangingPunct="1"/>
            <a:r>
              <a:rPr lang="sv-SE">
                <a:solidFill>
                  <a:schemeClr val="tx1"/>
                </a:solidFill>
                <a:latin typeface="News Gothic MT" charset="0"/>
              </a:rPr>
              <a:t>Vi pumpar upp olja </a:t>
            </a:r>
          </a:p>
          <a:p>
            <a:pPr eaLnBrk="1" hangingPunct="1"/>
            <a:r>
              <a:rPr lang="sv-SE">
                <a:solidFill>
                  <a:schemeClr val="tx1"/>
                </a:solidFill>
                <a:latin typeface="News Gothic MT" charset="0"/>
              </a:rPr>
              <a:t>Bilar förbränner bensin =&gt; koldioxid frigörs </a:t>
            </a:r>
          </a:p>
          <a:p>
            <a:pPr eaLnBrk="1" hangingPunct="1"/>
            <a:r>
              <a:rPr lang="sv-SE">
                <a:solidFill>
                  <a:schemeClr val="tx1"/>
                </a:solidFill>
                <a:latin typeface="News Gothic MT" charset="0"/>
              </a:rPr>
              <a:t>Ny koldioxid tillförs naturen som inte funnits där tidigare</a:t>
            </a:r>
          </a:p>
          <a:p>
            <a:pPr eaLnBrk="1" hangingPunct="1"/>
            <a:r>
              <a:rPr lang="sv-SE">
                <a:solidFill>
                  <a:schemeClr val="tx1"/>
                </a:solidFill>
                <a:latin typeface="News Gothic MT" charset="0"/>
              </a:rPr>
              <a:t>Naturen kan inte ta hand om denna koldioxid</a:t>
            </a:r>
          </a:p>
          <a:p>
            <a:pPr eaLnBrk="1" hangingPunct="1"/>
            <a:r>
              <a:rPr lang="sv-SE">
                <a:solidFill>
                  <a:schemeClr val="tx1"/>
                </a:solidFill>
                <a:latin typeface="News Gothic MT" charset="0"/>
              </a:rPr>
              <a:t>Halten koldioxid i atmosfären ökar =&gt; växthuseffekten ökar</a:t>
            </a:r>
          </a:p>
          <a:p>
            <a:pPr eaLnBrk="1" hangingPunct="1"/>
            <a:r>
              <a:rPr lang="sv-SE">
                <a:solidFill>
                  <a:schemeClr val="tx1"/>
                </a:solidFill>
                <a:latin typeface="News Gothic MT" charset="0"/>
              </a:rPr>
              <a:t>Jorden värms upp</a:t>
            </a:r>
          </a:p>
          <a:p>
            <a:pPr eaLnBrk="1" hangingPunct="1"/>
            <a:endParaRPr lang="sv-SE">
              <a:latin typeface="News Gothic MT" charset="0"/>
            </a:endParaRPr>
          </a:p>
        </p:txBody>
      </p:sp>
      <p:sp>
        <p:nvSpPr>
          <p:cNvPr id="9" name="Tankebubbla 8"/>
          <p:cNvSpPr/>
          <p:nvPr/>
        </p:nvSpPr>
        <p:spPr>
          <a:xfrm>
            <a:off x="4991100" y="100013"/>
            <a:ext cx="1042988" cy="1036637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0" name="textruta 9"/>
          <p:cNvSpPr txBox="1">
            <a:spLocks noChangeArrowheads="1"/>
          </p:cNvSpPr>
          <p:nvPr/>
        </p:nvSpPr>
        <p:spPr bwMode="auto">
          <a:xfrm>
            <a:off x="5013325" y="211138"/>
            <a:ext cx="11271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2800"/>
              <a:t>CO</a:t>
            </a:r>
            <a:r>
              <a:rPr lang="sv-SE" sz="2800" baseline="-25000"/>
              <a:t>2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2320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1588"/>
            <a:ext cx="26733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0323E-6 -9.71548E-7 L -0.27769 0.424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84" y="21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ubrik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779463"/>
          </a:xfrm>
        </p:spPr>
        <p:txBody>
          <a:bodyPr/>
          <a:lstStyle/>
          <a:p>
            <a:pPr eaLnBrk="1" hangingPunct="1"/>
            <a:r>
              <a:rPr lang="sv-SE" sz="4000">
                <a:latin typeface="News Gothic MT" charset="0"/>
              </a:rPr>
              <a:t>Risker med global uppvärmning</a:t>
            </a:r>
          </a:p>
        </p:txBody>
      </p:sp>
      <p:sp>
        <p:nvSpPr>
          <p:cNvPr id="25602" name="Platshållare för innehåll 2"/>
          <p:cNvSpPr>
            <a:spLocks noGrp="1"/>
          </p:cNvSpPr>
          <p:nvPr>
            <p:ph idx="1"/>
          </p:nvPr>
        </p:nvSpPr>
        <p:spPr>
          <a:xfrm>
            <a:off x="549275" y="1095375"/>
            <a:ext cx="8042275" cy="4343400"/>
          </a:xfrm>
        </p:spPr>
        <p:txBody>
          <a:bodyPr/>
          <a:lstStyle/>
          <a:p>
            <a:pPr eaLnBrk="1" hangingPunct="1"/>
            <a:r>
              <a:rPr lang="sv-SE">
                <a:latin typeface="News Gothic MT" charset="0"/>
              </a:rPr>
              <a:t>Ökenutbredning</a:t>
            </a:r>
          </a:p>
          <a:p>
            <a:pPr lvl="1" eaLnBrk="1" hangingPunct="1"/>
            <a:r>
              <a:rPr lang="sv-SE">
                <a:latin typeface="News Gothic MT" charset="0"/>
              </a:rPr>
              <a:t>Jordbruksmark försvinner</a:t>
            </a:r>
          </a:p>
          <a:p>
            <a:pPr lvl="1" eaLnBrk="1" hangingPunct="1"/>
            <a:r>
              <a:rPr lang="sv-SE">
                <a:latin typeface="News Gothic MT" charset="0"/>
              </a:rPr>
              <a:t>Svältkatastrofer</a:t>
            </a:r>
          </a:p>
          <a:p>
            <a:pPr lvl="1" eaLnBrk="1" hangingPunct="1"/>
            <a:r>
              <a:rPr lang="sv-SE">
                <a:latin typeface="News Gothic MT" charset="0"/>
              </a:rPr>
              <a:t>Stora delar av världen blir obebolig</a:t>
            </a:r>
          </a:p>
          <a:p>
            <a:pPr eaLnBrk="1" hangingPunct="1"/>
            <a:r>
              <a:rPr lang="sv-SE">
                <a:latin typeface="News Gothic MT" charset="0"/>
              </a:rPr>
              <a:t>Ekologiska system kollapsar</a:t>
            </a:r>
          </a:p>
          <a:p>
            <a:pPr eaLnBrk="1" hangingPunct="1"/>
            <a:r>
              <a:rPr lang="sv-SE">
                <a:latin typeface="News Gothic MT" charset="0"/>
              </a:rPr>
              <a:t>Haven stiger =&gt; Bebodda områden översvämmas</a:t>
            </a:r>
          </a:p>
          <a:p>
            <a:pPr eaLnBrk="1" hangingPunct="1"/>
            <a:endParaRPr lang="sv-SE">
              <a:latin typeface="News Gothic MT" charset="0"/>
            </a:endParaRPr>
          </a:p>
          <a:p>
            <a:pPr eaLnBrk="1" hangingPunct="1"/>
            <a:endParaRPr lang="sv-SE" baseline="-25000">
              <a:latin typeface="News Gothic MT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s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Bris.thmx</Template>
  <TotalTime>1110</TotalTime>
  <Words>239</Words>
  <Application>Microsoft Macintosh PowerPoint</Application>
  <PresentationFormat>Bildspel på skärmen (4:3)</PresentationFormat>
  <Paragraphs>48</Paragraphs>
  <Slides>9</Slides>
  <Notes>2</Notes>
  <HiddenSlides>1</HiddenSlides>
  <MMClips>0</MMClips>
  <ScaleCrop>false</ScaleCrop>
  <HeadingPairs>
    <vt:vector size="6" baseType="variant">
      <vt:variant>
        <vt:lpstr>Använt typsnitt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5" baseType="lpstr">
      <vt:lpstr>News Gothic MT</vt:lpstr>
      <vt:lpstr>ＭＳ Ｐゴシック</vt:lpstr>
      <vt:lpstr>Arial</vt:lpstr>
      <vt:lpstr>Wingdings 2</vt:lpstr>
      <vt:lpstr>Calibri</vt:lpstr>
      <vt:lpstr>Bris</vt:lpstr>
      <vt:lpstr>Växthuseffekten</vt:lpstr>
      <vt:lpstr>Jordens temperatur</vt:lpstr>
      <vt:lpstr>Växthuseffekten</vt:lpstr>
      <vt:lpstr>Växthusgaser</vt:lpstr>
      <vt:lpstr>Koldioxid påverkar klimatet</vt:lpstr>
      <vt:lpstr>Koldioxid påverkar klimatet</vt:lpstr>
      <vt:lpstr>Koldioxid påverkar klimatet</vt:lpstr>
      <vt:lpstr>Koldioxid påverkar klimatet</vt:lpstr>
      <vt:lpstr>Risker med global uppvärmning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Växthuseffekten</dc:title>
  <dc:creator>Ake Dahllof</dc:creator>
  <cp:lastModifiedBy>Håkan Elderstig</cp:lastModifiedBy>
  <cp:revision>25</cp:revision>
  <dcterms:created xsi:type="dcterms:W3CDTF">2013-05-02T10:34:31Z</dcterms:created>
  <dcterms:modified xsi:type="dcterms:W3CDTF">2014-01-07T21:52:59Z</dcterms:modified>
</cp:coreProperties>
</file>