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0DDED2-0EC1-4613-842E-11C4691E568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8EC4F4D5-A4D5-4DDE-BB06-3D75858D27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CDAF03C4-31F0-4558-A2B4-D9FFEF702D50}"/>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934039C3-D2F3-4631-B433-2C918BED831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457FFBB-3C0A-46CF-A9A5-08683B6F232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25976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F2006C5-B289-44E1-8DC2-4AAA3C9A2CD8}"/>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0C5BB5F-52F5-4456-BB21-85654AF0E04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403BE93-AD94-4DD0-A330-CA0E58A41F81}"/>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6C167131-DA80-4099-A20B-E4085110228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0D2B6A6-F900-458E-8A9D-7A9011921CC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413901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C73B9466-D4F6-41F0-AAE8-901D8C09BFE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F11FB45-FAF0-49FA-AEED-47578E65287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19B6D54-4DB7-4A4E-B16A-574F0303E73F}"/>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C3FDE43E-2CEE-4A4D-8409-ED26860DD6C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0A28AD2-D7DE-41A9-AC00-65E7537CD7A3}"/>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874041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6FD137-BA7A-4E4F-82C1-CF8FB17DE08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76E9A25-0A8F-42EA-BBCC-97B724067002}"/>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A4B30F-8E62-4E2D-B87F-8C24AF268902}"/>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DD978B23-EACC-4BD9-AA06-39299A7A341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183FC43-100E-40A4-AF23-0E518FA2704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4046153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A8F2D0-FFE3-4388-8569-DB577806BCC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0A3119E6-5CD2-44FE-A0A5-DED212FE0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FDA2F984-AB8A-4BD8-9F7D-D653737F964A}"/>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A7EDFE23-871A-4801-9958-89C8F1CF04B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B75DA31-9540-49EF-8F16-A2B35B34E5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765048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F84161-0A4E-440B-B4FC-D6222BE35E6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BB41237-484A-451C-8392-AEAD7D2ED5D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5C82B35-933C-49A6-AA4E-C243063BB70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61B3AD6-0C31-4600-96DD-D7F475E5E7E5}"/>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6" name="Platshållare för sidfot 5">
            <a:extLst>
              <a:ext uri="{FF2B5EF4-FFF2-40B4-BE49-F238E27FC236}">
                <a16:creationId xmlns:a16="http://schemas.microsoft.com/office/drawing/2014/main" id="{998F933C-9141-4F6A-8B49-9DF964E5F0B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F2D7BFD-4E91-4FD6-9AB4-64DE6A17B37A}"/>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026771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62631C-B072-435A-825D-FDF78D3FE9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DAC3CAA-9C2E-4896-B319-B4153879DB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756EEEE-429B-489A-9EE3-3E85C5DA0B23}"/>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4AEF31B-00D4-4BA0-AED3-7BC219C0A5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E82E342-EA11-4488-984D-A3148948FEE8}"/>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CD9E23DC-D188-41E3-9075-2DE443B9EDB9}"/>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8" name="Platshållare för sidfot 7">
            <a:extLst>
              <a:ext uri="{FF2B5EF4-FFF2-40B4-BE49-F238E27FC236}">
                <a16:creationId xmlns:a16="http://schemas.microsoft.com/office/drawing/2014/main" id="{C6FB4B3E-3905-4B91-8DAF-3FA4A71127C5}"/>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2415B58F-28FB-4764-B32A-29C308EDA9A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6835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802F12-8B3C-45DA-9BF9-59198F881FB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BDD6ABB-A388-424B-A16F-BB9A509340FB}"/>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4" name="Platshållare för sidfot 3">
            <a:extLst>
              <a:ext uri="{FF2B5EF4-FFF2-40B4-BE49-F238E27FC236}">
                <a16:creationId xmlns:a16="http://schemas.microsoft.com/office/drawing/2014/main" id="{42A415FD-3324-400F-BDAC-2AC9D405A74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432C9F21-7C65-4807-9D94-1F04DD0897E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1092807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D5A82A73-E8BD-41CF-9DB7-F6DC2A7469FC}"/>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3" name="Platshållare för sidfot 2">
            <a:extLst>
              <a:ext uri="{FF2B5EF4-FFF2-40B4-BE49-F238E27FC236}">
                <a16:creationId xmlns:a16="http://schemas.microsoft.com/office/drawing/2014/main" id="{45812740-5F1D-4DDA-824E-122AF771C30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622CBD5-293B-497C-A0E3-DC11042A02E0}"/>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252743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5FDC05-B91C-4EBA-A7A5-83860168727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D26695C-C114-464D-94EF-6661629926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2ADE9D14-1EBA-4DFB-99B1-4B2F91F4ED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25CC7FDF-9701-48F8-B3F6-EFC410AD1797}"/>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6" name="Platshållare för sidfot 5">
            <a:extLst>
              <a:ext uri="{FF2B5EF4-FFF2-40B4-BE49-F238E27FC236}">
                <a16:creationId xmlns:a16="http://schemas.microsoft.com/office/drawing/2014/main" id="{5621B9F6-1A29-4918-9FEB-C14B1ED6BE0B}"/>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A5E4D90-72A2-48F6-8E2E-663FDA94DDAE}"/>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2616663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58A208-FD12-4679-BE72-4D8EA73983A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515A6A11-1652-4320-9AE9-54578F0BC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EA11947-243C-4A1E-9B21-A924063FF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1CBAF83D-6563-4322-9FD7-4BDA13FE76B6}"/>
              </a:ext>
            </a:extLst>
          </p:cNvPr>
          <p:cNvSpPr>
            <a:spLocks noGrp="1"/>
          </p:cNvSpPr>
          <p:nvPr>
            <p:ph type="dt" sz="half" idx="10"/>
          </p:nvPr>
        </p:nvSpPr>
        <p:spPr/>
        <p:txBody>
          <a:bodyPr/>
          <a:lstStyle/>
          <a:p>
            <a:fld id="{A58DD2E1-184C-4990-BDA0-0DC91710F4AB}" type="datetimeFigureOut">
              <a:rPr lang="sv-SE" smtClean="0"/>
              <a:t>2021-05-21</a:t>
            </a:fld>
            <a:endParaRPr lang="sv-SE"/>
          </a:p>
        </p:txBody>
      </p:sp>
      <p:sp>
        <p:nvSpPr>
          <p:cNvPr id="6" name="Platshållare för sidfot 5">
            <a:extLst>
              <a:ext uri="{FF2B5EF4-FFF2-40B4-BE49-F238E27FC236}">
                <a16:creationId xmlns:a16="http://schemas.microsoft.com/office/drawing/2014/main" id="{CEA311B2-7EC7-4B60-A963-15E93B60CA0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48F6ABD-EBFB-4B39-845F-EBCE1B37E911}"/>
              </a:ext>
            </a:extLst>
          </p:cNvPr>
          <p:cNvSpPr>
            <a:spLocks noGrp="1"/>
          </p:cNvSpPr>
          <p:nvPr>
            <p:ph type="sldNum" sz="quarter" idx="12"/>
          </p:nvPr>
        </p:nvSpPr>
        <p:spPr/>
        <p:txBody>
          <a:bodyPr/>
          <a:lstStyle/>
          <a:p>
            <a:fld id="{7ACDE0B6-D42A-4D00-8EEF-1CD5719B193A}" type="slidenum">
              <a:rPr lang="sv-SE" smtClean="0"/>
              <a:t>‹#›</a:t>
            </a:fld>
            <a:endParaRPr lang="sv-SE"/>
          </a:p>
        </p:txBody>
      </p:sp>
    </p:spTree>
    <p:extLst>
      <p:ext uri="{BB962C8B-B14F-4D97-AF65-F5344CB8AC3E}">
        <p14:creationId xmlns:p14="http://schemas.microsoft.com/office/powerpoint/2010/main" val="3592161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5F291760-9D23-4E54-A4D2-38582EF963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AD413DC-0FEA-4E66-95B6-DC1092A9A0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274C57F6-4559-4C95-ACB5-0D2DAD297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8DD2E1-184C-4990-BDA0-0DC91710F4AB}" type="datetimeFigureOut">
              <a:rPr lang="sv-SE" smtClean="0"/>
              <a:t>2021-05-21</a:t>
            </a:fld>
            <a:endParaRPr lang="sv-SE"/>
          </a:p>
        </p:txBody>
      </p:sp>
      <p:sp>
        <p:nvSpPr>
          <p:cNvPr id="5" name="Platshållare för sidfot 4">
            <a:extLst>
              <a:ext uri="{FF2B5EF4-FFF2-40B4-BE49-F238E27FC236}">
                <a16:creationId xmlns:a16="http://schemas.microsoft.com/office/drawing/2014/main" id="{59286EC7-ECD2-4FE4-9960-955C1FA89A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7F3BB222-22D6-4084-A6DC-9672D157BD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DE0B6-D42A-4D00-8EEF-1CD5719B193A}" type="slidenum">
              <a:rPr lang="sv-SE" smtClean="0"/>
              <a:t>‹#›</a:t>
            </a:fld>
            <a:endParaRPr lang="sv-SE"/>
          </a:p>
        </p:txBody>
      </p:sp>
    </p:spTree>
    <p:extLst>
      <p:ext uri="{BB962C8B-B14F-4D97-AF65-F5344CB8AC3E}">
        <p14:creationId xmlns:p14="http://schemas.microsoft.com/office/powerpoint/2010/main" val="410523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metta.se/tips-metoder-for-digitala-projekt/wireframe-designskiss-och-prototyp----vad-ar-skillnaden/" TargetMode="External"/><Relationship Id="rId2" Type="http://schemas.openxmlformats.org/officeDocument/2006/relationships/hyperlink" Target="https://en.wikipedia.org/wiki/Website_wireframe" TargetMode="External"/><Relationship Id="rId1" Type="http://schemas.openxmlformats.org/officeDocument/2006/relationships/slideLayout" Target="../slideLayouts/slideLayout2.xml"/><Relationship Id="rId4" Type="http://schemas.openxmlformats.org/officeDocument/2006/relationships/hyperlink" Target="https://www.experienceux.co.uk/faqs/what-is-wirefram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5E73B9-9C48-43B6-AB10-CAC52905C3BD}"/>
              </a:ext>
            </a:extLst>
          </p:cNvPr>
          <p:cNvSpPr>
            <a:spLocks noGrp="1"/>
          </p:cNvSpPr>
          <p:nvPr>
            <p:ph type="ctrTitle"/>
          </p:nvPr>
        </p:nvSpPr>
        <p:spPr/>
        <p:txBody>
          <a:bodyPr/>
          <a:lstStyle/>
          <a:p>
            <a:r>
              <a:rPr lang="sv-SE" dirty="0"/>
              <a:t>Framtidens energi</a:t>
            </a:r>
          </a:p>
        </p:txBody>
      </p:sp>
      <p:sp>
        <p:nvSpPr>
          <p:cNvPr id="3" name="Underrubrik 2">
            <a:extLst>
              <a:ext uri="{FF2B5EF4-FFF2-40B4-BE49-F238E27FC236}">
                <a16:creationId xmlns:a16="http://schemas.microsoft.com/office/drawing/2014/main" id="{79A0BE52-C24A-4D28-A497-BD620C614461}"/>
              </a:ext>
            </a:extLst>
          </p:cNvPr>
          <p:cNvSpPr>
            <a:spLocks noGrp="1"/>
          </p:cNvSpPr>
          <p:nvPr>
            <p:ph type="subTitle" idx="1"/>
          </p:nvPr>
        </p:nvSpPr>
        <p:spPr/>
        <p:txBody>
          <a:bodyPr/>
          <a:lstStyle/>
          <a:p>
            <a:r>
              <a:rPr lang="sv-SE" dirty="0"/>
              <a:t>I Sverige</a:t>
            </a:r>
          </a:p>
        </p:txBody>
      </p:sp>
    </p:spTree>
    <p:extLst>
      <p:ext uri="{BB962C8B-B14F-4D97-AF65-F5344CB8AC3E}">
        <p14:creationId xmlns:p14="http://schemas.microsoft.com/office/powerpoint/2010/main" val="439549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582DBD-BF6C-4497-AC47-060D894CCF06}"/>
              </a:ext>
            </a:extLst>
          </p:cNvPr>
          <p:cNvSpPr>
            <a:spLocks noGrp="1"/>
          </p:cNvSpPr>
          <p:nvPr>
            <p:ph type="title"/>
          </p:nvPr>
        </p:nvSpPr>
        <p:spPr/>
        <p:txBody>
          <a:bodyPr/>
          <a:lstStyle/>
          <a:p>
            <a:r>
              <a:rPr lang="sv-SE" dirty="0"/>
              <a:t>Fredag v 20: </a:t>
            </a:r>
            <a:r>
              <a:rPr lang="sv-SE" b="1" i="0" dirty="0">
                <a:solidFill>
                  <a:srgbClr val="000000"/>
                </a:solidFill>
                <a:effectLst/>
                <a:latin typeface="Arial" panose="020B0604020202020204" pitchFamily="34" charset="0"/>
              </a:rPr>
              <a:t>D - Design</a:t>
            </a:r>
            <a:endParaRPr lang="sv-SE" dirty="0"/>
          </a:p>
        </p:txBody>
      </p:sp>
      <p:sp>
        <p:nvSpPr>
          <p:cNvPr id="3" name="Platshållare för innehåll 2">
            <a:extLst>
              <a:ext uri="{FF2B5EF4-FFF2-40B4-BE49-F238E27FC236}">
                <a16:creationId xmlns:a16="http://schemas.microsoft.com/office/drawing/2014/main" id="{9BA9B7F3-F913-4382-A9E5-A4764936A706}"/>
              </a:ext>
            </a:extLst>
          </p:cNvPr>
          <p:cNvSpPr>
            <a:spLocks noGrp="1"/>
          </p:cNvSpPr>
          <p:nvPr>
            <p:ph idx="1"/>
          </p:nvPr>
        </p:nvSpPr>
        <p:spPr>
          <a:xfrm>
            <a:off x="838200" y="1861251"/>
            <a:ext cx="10515600" cy="4351338"/>
          </a:xfrm>
        </p:spPr>
        <p:txBody>
          <a:bodyPr/>
          <a:lstStyle/>
          <a:p>
            <a:pPr algn="l"/>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a:t>
            </a:r>
          </a:p>
          <a:p>
            <a:pPr algn="l"/>
            <a:r>
              <a:rPr lang="sv-SE" b="0" i="0" dirty="0">
                <a:solidFill>
                  <a:srgbClr val="202122"/>
                </a:solidFill>
                <a:effectLst/>
                <a:latin typeface="Arial" panose="020B0604020202020204" pitchFamily="34" charset="0"/>
              </a:rPr>
              <a:t>Olika alternativ kan tas fram där gruppen enas om ett förslag som man går vidare med i nästa fas.</a:t>
            </a:r>
          </a:p>
          <a:p>
            <a:pPr algn="l"/>
            <a:r>
              <a:rPr lang="sv-SE" dirty="0" err="1">
                <a:solidFill>
                  <a:srgbClr val="202122"/>
                </a:solidFill>
                <a:latin typeface="Arial" panose="020B0604020202020204" pitchFamily="34" charset="0"/>
              </a:rPr>
              <a:t>Wireframes</a:t>
            </a:r>
            <a:r>
              <a:rPr lang="sv-SE" dirty="0">
                <a:solidFill>
                  <a:srgbClr val="202122"/>
                </a:solidFill>
                <a:latin typeface="Arial" panose="020B0604020202020204" pitchFamily="34" charset="0"/>
              </a:rPr>
              <a:t> är ett verktyg för design</a:t>
            </a:r>
          </a:p>
          <a:p>
            <a:pPr lvl="1"/>
            <a:r>
              <a:rPr lang="sv-SE" dirty="0" err="1"/>
              <a:t>Wikipedia</a:t>
            </a:r>
            <a:r>
              <a:rPr lang="sv-SE" dirty="0"/>
              <a:t>: </a:t>
            </a:r>
            <a:r>
              <a:rPr lang="sv-SE" b="0" i="0" dirty="0" err="1">
                <a:solidFill>
                  <a:srgbClr val="000000"/>
                </a:solidFill>
                <a:effectLst/>
                <a:latin typeface="Linux Libertine"/>
                <a:hlinkClick r:id="rId2"/>
              </a:rPr>
              <a:t>Website</a:t>
            </a:r>
            <a:r>
              <a:rPr lang="sv-SE" b="0" i="0" dirty="0">
                <a:solidFill>
                  <a:srgbClr val="000000"/>
                </a:solidFill>
                <a:effectLst/>
                <a:latin typeface="Linux Libertine"/>
                <a:hlinkClick r:id="rId2"/>
              </a:rPr>
              <a:t> </a:t>
            </a:r>
            <a:r>
              <a:rPr lang="sv-SE" b="0" i="0" dirty="0" err="1">
                <a:solidFill>
                  <a:srgbClr val="000000"/>
                </a:solidFill>
                <a:effectLst/>
                <a:latin typeface="Linux Libertine"/>
                <a:hlinkClick r:id="rId2"/>
              </a:rPr>
              <a:t>wireframe</a:t>
            </a:r>
            <a:endParaRPr lang="sv-SE" b="0" i="0" dirty="0">
              <a:solidFill>
                <a:srgbClr val="000000"/>
              </a:solidFill>
              <a:effectLst/>
              <a:latin typeface="Linux Libertine"/>
            </a:endParaRPr>
          </a:p>
          <a:p>
            <a:pPr lvl="1"/>
            <a:r>
              <a:rPr lang="sv-SE" dirty="0" err="1">
                <a:hlinkClick r:id="rId3"/>
              </a:rPr>
              <a:t>Limetta</a:t>
            </a:r>
            <a:endParaRPr lang="sv-SE" dirty="0"/>
          </a:p>
          <a:p>
            <a:pPr lvl="1"/>
            <a:r>
              <a:rPr lang="sv-SE" dirty="0" err="1">
                <a:hlinkClick r:id="rId4"/>
              </a:rPr>
              <a:t>ExperienceUX</a:t>
            </a:r>
            <a:endParaRPr lang="sv-SE" dirty="0"/>
          </a:p>
          <a:p>
            <a:pPr lvl="1"/>
            <a:r>
              <a:rPr lang="sv-SE" dirty="0"/>
              <a:t>Adobe </a:t>
            </a:r>
            <a:r>
              <a:rPr lang="sv-SE" dirty="0" err="1"/>
              <a:t>Xd</a:t>
            </a:r>
            <a:endParaRPr lang="sv-SE" dirty="0"/>
          </a:p>
          <a:p>
            <a:r>
              <a:rPr lang="sv-SE" dirty="0"/>
              <a:t>Design av vepa: Adobe </a:t>
            </a:r>
            <a:r>
              <a:rPr lang="sv-SE" dirty="0" err="1"/>
              <a:t>Illustrator</a:t>
            </a:r>
            <a:r>
              <a:rPr lang="sv-SE" dirty="0"/>
              <a:t> eller </a:t>
            </a:r>
            <a:r>
              <a:rPr lang="sv-SE" b="1" dirty="0" err="1"/>
              <a:t>InDesign</a:t>
            </a:r>
            <a:r>
              <a:rPr lang="sv-SE" dirty="0"/>
              <a:t> (inte Photoshop)</a:t>
            </a:r>
          </a:p>
          <a:p>
            <a:pPr lvl="1"/>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581663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48A0A6-E94C-4D68-BECB-6253E23C03BD}"/>
              </a:ext>
            </a:extLst>
          </p:cNvPr>
          <p:cNvSpPr>
            <a:spLocks noGrp="1"/>
          </p:cNvSpPr>
          <p:nvPr>
            <p:ph type="title"/>
          </p:nvPr>
        </p:nvSpPr>
        <p:spPr/>
        <p:txBody>
          <a:bodyPr/>
          <a:lstStyle/>
          <a:p>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  -  Onsdag v 21</a:t>
            </a:r>
            <a:endParaRPr lang="sv-SE" dirty="0"/>
          </a:p>
        </p:txBody>
      </p:sp>
      <p:sp>
        <p:nvSpPr>
          <p:cNvPr id="3" name="Platshållare för innehåll 2">
            <a:extLst>
              <a:ext uri="{FF2B5EF4-FFF2-40B4-BE49-F238E27FC236}">
                <a16:creationId xmlns:a16="http://schemas.microsoft.com/office/drawing/2014/main" id="{3884D928-E400-42EE-B0BC-C5B8987592E5}"/>
              </a:ext>
            </a:extLst>
          </p:cNvPr>
          <p:cNvSpPr>
            <a:spLocks noGrp="1"/>
          </p:cNvSpPr>
          <p:nvPr>
            <p:ph idx="1"/>
          </p:nvPr>
        </p:nvSpPr>
        <p:spPr/>
        <p:txBody>
          <a:bodyPr>
            <a:normAutofit/>
          </a:bodyPr>
          <a:lstStyle/>
          <a:p>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endParaRPr lang="sv-SE" b="0" i="0" dirty="0">
              <a:solidFill>
                <a:srgbClr val="202122"/>
              </a:solidFill>
              <a:effectLst/>
              <a:latin typeface="Arial" panose="020B0604020202020204" pitchFamily="34" charset="0"/>
            </a:endParaRPr>
          </a:p>
          <a:p>
            <a:r>
              <a:rPr lang="sv-SE" dirty="0">
                <a:solidFill>
                  <a:srgbClr val="202122"/>
                </a:solidFill>
                <a:latin typeface="Arial" panose="020B0604020202020204" pitchFamily="34" charset="0"/>
              </a:rPr>
              <a:t>Idag </a:t>
            </a:r>
            <a:r>
              <a:rPr lang="sv-SE" b="1" dirty="0">
                <a:solidFill>
                  <a:srgbClr val="202122"/>
                </a:solidFill>
                <a:latin typeface="Arial" panose="020B0604020202020204" pitchFamily="34" charset="0"/>
              </a:rPr>
              <a:t>inlämning</a:t>
            </a:r>
            <a:r>
              <a:rPr lang="sv-SE" dirty="0">
                <a:solidFill>
                  <a:srgbClr val="202122"/>
                </a:solidFill>
                <a:latin typeface="Arial" panose="020B0604020202020204" pitchFamily="34" charset="0"/>
              </a:rPr>
              <a:t> av er planering. L</a:t>
            </a:r>
            <a:r>
              <a:rPr lang="sv-SE" b="0" i="0" dirty="0">
                <a:solidFill>
                  <a:srgbClr val="000000"/>
                </a:solidFill>
                <a:effectLst/>
                <a:latin typeface="Lato Extended"/>
              </a:rPr>
              <a:t>ämna in en </a:t>
            </a:r>
            <a:r>
              <a:rPr lang="sv-SE" b="0" i="0" dirty="0" err="1">
                <a:solidFill>
                  <a:srgbClr val="000000"/>
                </a:solidFill>
                <a:effectLst/>
                <a:latin typeface="Lato Extended"/>
              </a:rPr>
              <a:t>pdf</a:t>
            </a:r>
            <a:endParaRPr lang="sv-SE" dirty="0">
              <a:solidFill>
                <a:srgbClr val="202122"/>
              </a:solidFill>
              <a:latin typeface="Arial" panose="020B0604020202020204" pitchFamily="34" charset="0"/>
            </a:endParaRPr>
          </a:p>
          <a:p>
            <a:pPr lvl="1"/>
            <a:r>
              <a:rPr lang="sv-SE" b="0" i="0" dirty="0">
                <a:solidFill>
                  <a:srgbClr val="000000"/>
                </a:solidFill>
                <a:effectLst/>
                <a:latin typeface="Lato Extended"/>
              </a:rPr>
              <a:t>Energislag</a:t>
            </a:r>
          </a:p>
          <a:p>
            <a:pPr lvl="1"/>
            <a:r>
              <a:rPr lang="sv-SE" b="0" i="0" dirty="0">
                <a:solidFill>
                  <a:srgbClr val="000000"/>
                </a:solidFill>
                <a:effectLst/>
                <a:latin typeface="Lato Extended"/>
              </a:rPr>
              <a:t>Gruppmedlem och ansvarsområde/presentationsform</a:t>
            </a:r>
          </a:p>
          <a:p>
            <a:pPr lvl="1"/>
            <a:r>
              <a:rPr lang="sv-SE" b="0" i="0" dirty="0">
                <a:solidFill>
                  <a:srgbClr val="000000"/>
                </a:solidFill>
                <a:effectLst/>
                <a:latin typeface="Lato Extended"/>
              </a:rPr>
              <a:t>Tidsplanering med viktiga datum och deadlines.</a:t>
            </a:r>
          </a:p>
          <a:p>
            <a:pPr lvl="1"/>
            <a:r>
              <a:rPr lang="sv-SE" b="1" i="0" dirty="0">
                <a:solidFill>
                  <a:srgbClr val="000000"/>
                </a:solidFill>
                <a:effectLst/>
                <a:latin typeface="Lato Extended"/>
              </a:rPr>
              <a:t>Matris </a:t>
            </a:r>
            <a:r>
              <a:rPr lang="sv-SE" b="0" i="0" dirty="0">
                <a:solidFill>
                  <a:srgbClr val="000000"/>
                </a:solidFill>
                <a:effectLst/>
                <a:latin typeface="Lato Extended"/>
              </a:rPr>
              <a:t>där ni fördelar frågorna.</a:t>
            </a:r>
            <a:endParaRPr lang="sv-SE" b="0" i="0" dirty="0">
              <a:solidFill>
                <a:srgbClr val="202122"/>
              </a:solidFill>
              <a:effectLst/>
              <a:latin typeface="Arial" panose="020B0604020202020204" pitchFamily="34" charset="0"/>
            </a:endParaRPr>
          </a:p>
          <a:p>
            <a:endParaRPr lang="sv-SE" dirty="0"/>
          </a:p>
        </p:txBody>
      </p:sp>
    </p:spTree>
    <p:extLst>
      <p:ext uri="{BB962C8B-B14F-4D97-AF65-F5344CB8AC3E}">
        <p14:creationId xmlns:p14="http://schemas.microsoft.com/office/powerpoint/2010/main" val="3946301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4D1449-B47C-4253-BE16-CBEE20D4C6DB}"/>
              </a:ext>
            </a:extLst>
          </p:cNvPr>
          <p:cNvSpPr>
            <a:spLocks noGrp="1"/>
          </p:cNvSpPr>
          <p:nvPr>
            <p:ph type="title"/>
          </p:nvPr>
        </p:nvSpPr>
        <p:spPr/>
        <p:txBody>
          <a:bodyPr/>
          <a:lstStyle/>
          <a:p>
            <a:r>
              <a:rPr lang="sv-SE" dirty="0" err="1"/>
              <a:t>Expot</a:t>
            </a:r>
            <a:endParaRPr lang="sv-SE" dirty="0"/>
          </a:p>
        </p:txBody>
      </p:sp>
      <p:sp>
        <p:nvSpPr>
          <p:cNvPr id="3" name="Platshållare för innehåll 2">
            <a:extLst>
              <a:ext uri="{FF2B5EF4-FFF2-40B4-BE49-F238E27FC236}">
                <a16:creationId xmlns:a16="http://schemas.microsoft.com/office/drawing/2014/main" id="{D3DE5C02-F289-4A44-B386-DD4053D31231}"/>
              </a:ext>
            </a:extLst>
          </p:cNvPr>
          <p:cNvSpPr>
            <a:spLocks noGrp="1"/>
          </p:cNvSpPr>
          <p:nvPr>
            <p:ph idx="1"/>
          </p:nvPr>
        </p:nvSpPr>
        <p:spPr/>
        <p:txBody>
          <a:bodyPr/>
          <a:lstStyle/>
          <a:p>
            <a:r>
              <a:rPr lang="sv-SE" b="1" i="0" dirty="0">
                <a:solidFill>
                  <a:srgbClr val="000000"/>
                </a:solidFill>
                <a:effectLst/>
                <a:latin typeface="Arial" panose="020B0604020202020204" pitchFamily="34" charset="0"/>
              </a:rPr>
              <a:t>O-</a:t>
            </a:r>
            <a:r>
              <a:rPr lang="sv-SE" b="1" i="0" dirty="0" err="1">
                <a:solidFill>
                  <a:srgbClr val="000000"/>
                </a:solidFill>
                <a:effectLst/>
                <a:latin typeface="Arial" panose="020B0604020202020204" pitchFamily="34" charset="0"/>
              </a:rPr>
              <a:t>Operate</a:t>
            </a:r>
            <a:r>
              <a:rPr lang="sv-SE" b="1" i="0" dirty="0">
                <a:solidFill>
                  <a:srgbClr val="000000"/>
                </a:solidFill>
                <a:effectLst/>
                <a:latin typeface="Arial" panose="020B0604020202020204" pitchFamily="34" charset="0"/>
              </a:rPr>
              <a:t>. </a:t>
            </a:r>
            <a:r>
              <a:rPr lang="sv-SE" b="0" i="0" dirty="0" err="1">
                <a:solidFill>
                  <a:srgbClr val="202122"/>
                </a:solidFill>
                <a:effectLst/>
                <a:latin typeface="Arial" panose="020B0604020202020204" pitchFamily="34" charset="0"/>
              </a:rPr>
              <a:t>Operate</a:t>
            </a:r>
            <a:r>
              <a:rPr lang="sv-SE" b="0" i="0" dirty="0">
                <a:solidFill>
                  <a:srgbClr val="202122"/>
                </a:solidFill>
                <a:effectLst/>
                <a:latin typeface="Arial" panose="020B0604020202020204" pitchFamily="34" charset="0"/>
              </a:rPr>
              <a:t> (driva och förvalta) fasen är där ni driver och förvaltar er produkt. För projektet innefattar det hemsidan, hand-</a:t>
            </a:r>
            <a:r>
              <a:rPr lang="sv-SE" b="0" i="0" dirty="0" err="1">
                <a:solidFill>
                  <a:srgbClr val="202122"/>
                </a:solidFill>
                <a:effectLst/>
                <a:latin typeface="Arial" panose="020B0604020202020204" pitchFamily="34" charset="0"/>
              </a:rPr>
              <a:t>outen</a:t>
            </a:r>
            <a:r>
              <a:rPr lang="sv-SE" b="0" i="0" dirty="0">
                <a:solidFill>
                  <a:srgbClr val="202122"/>
                </a:solidFill>
                <a:effectLst/>
                <a:latin typeface="Arial" panose="020B0604020202020204" pitchFamily="34" charset="0"/>
              </a:rPr>
              <a:t>, vepan och filmen som visas på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a:t>
            </a:r>
          </a:p>
          <a:p>
            <a:endParaRPr lang="sv-SE" dirty="0"/>
          </a:p>
        </p:txBody>
      </p:sp>
    </p:spTree>
    <p:extLst>
      <p:ext uri="{BB962C8B-B14F-4D97-AF65-F5344CB8AC3E}">
        <p14:creationId xmlns:p14="http://schemas.microsoft.com/office/powerpoint/2010/main" val="604709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F034907-9F84-4ADE-A19E-5D984EA8D695}"/>
              </a:ext>
            </a:extLst>
          </p:cNvPr>
          <p:cNvSpPr>
            <a:spLocks noGrp="1"/>
          </p:cNvSpPr>
          <p:nvPr>
            <p:ph type="title"/>
          </p:nvPr>
        </p:nvSpPr>
        <p:spPr/>
        <p:txBody>
          <a:bodyPr/>
          <a:lstStyle/>
          <a:p>
            <a:r>
              <a:rPr lang="sv-SE" dirty="0"/>
              <a:t>Bakgrund</a:t>
            </a:r>
          </a:p>
        </p:txBody>
      </p:sp>
      <p:sp>
        <p:nvSpPr>
          <p:cNvPr id="3" name="Platshållare för innehåll 2">
            <a:extLst>
              <a:ext uri="{FF2B5EF4-FFF2-40B4-BE49-F238E27FC236}">
                <a16:creationId xmlns:a16="http://schemas.microsoft.com/office/drawing/2014/main" id="{B2E493B1-9B53-40D4-A7CB-F334DA8DF36A}"/>
              </a:ext>
            </a:extLst>
          </p:cNvPr>
          <p:cNvSpPr>
            <a:spLocks noGrp="1"/>
          </p:cNvSpPr>
          <p:nvPr>
            <p:ph idx="1"/>
          </p:nvPr>
        </p:nvSpPr>
        <p:spPr/>
        <p:txBody>
          <a:bodyPr/>
          <a:lstStyle/>
          <a:p>
            <a:r>
              <a:rPr lang="sv-SE" b="0" i="0" dirty="0">
                <a:solidFill>
                  <a:srgbClr val="202122"/>
                </a:solidFill>
                <a:effectLst/>
                <a:latin typeface="Arial" panose="020B0604020202020204" pitchFamily="34" charset="0"/>
              </a:rPr>
              <a:t>Hållbar utveckling ligger i tiden </a:t>
            </a:r>
          </a:p>
          <a:p>
            <a:r>
              <a:rPr lang="sv-SE" b="0" i="0" dirty="0">
                <a:solidFill>
                  <a:srgbClr val="202122"/>
                </a:solidFill>
                <a:effectLst/>
                <a:latin typeface="Arial" panose="020B0604020202020204" pitchFamily="34" charset="0"/>
              </a:rPr>
              <a:t>För att nå </a:t>
            </a:r>
            <a:r>
              <a:rPr lang="sv-SE" b="0" i="0" dirty="0" err="1">
                <a:solidFill>
                  <a:srgbClr val="202122"/>
                </a:solidFill>
                <a:effectLst/>
                <a:latin typeface="Arial" panose="020B0604020202020204" pitchFamily="34" charset="0"/>
              </a:rPr>
              <a:t>FN's</a:t>
            </a:r>
            <a:r>
              <a:rPr lang="sv-SE" b="0" i="0" dirty="0">
                <a:solidFill>
                  <a:srgbClr val="202122"/>
                </a:solidFill>
                <a:effectLst/>
                <a:latin typeface="Arial" panose="020B0604020202020204" pitchFamily="34" charset="0"/>
              </a:rPr>
              <a:t> klimatmål behöver fossila bränslen ersättas med mer miljövänligare och effektiva alternativ. </a:t>
            </a:r>
          </a:p>
          <a:p>
            <a:r>
              <a:rPr lang="sv-SE" dirty="0">
                <a:solidFill>
                  <a:srgbClr val="202122"/>
                </a:solidFill>
                <a:latin typeface="Arial" panose="020B0604020202020204" pitchFamily="34" charset="0"/>
              </a:rPr>
              <a:t>F</a:t>
            </a:r>
            <a:r>
              <a:rPr lang="sv-SE" b="0" i="0" dirty="0">
                <a:solidFill>
                  <a:srgbClr val="202122"/>
                </a:solidFill>
                <a:effectLst/>
                <a:latin typeface="Arial" panose="020B0604020202020204" pitchFamily="34" charset="0"/>
              </a:rPr>
              <a:t>örbrukningen förväntas öka i framtiden </a:t>
            </a:r>
          </a:p>
          <a:p>
            <a:r>
              <a:rPr lang="sv-SE" dirty="0">
                <a:solidFill>
                  <a:srgbClr val="202122"/>
                </a:solidFill>
                <a:latin typeface="Arial" panose="020B0604020202020204" pitchFamily="34" charset="0"/>
              </a:rPr>
              <a:t>Lösningar:</a:t>
            </a:r>
            <a:r>
              <a:rPr lang="sv-SE" b="0" i="0" dirty="0">
                <a:solidFill>
                  <a:srgbClr val="202122"/>
                </a:solidFill>
                <a:effectLst/>
                <a:latin typeface="Arial" panose="020B0604020202020204" pitchFamily="34" charset="0"/>
              </a:rPr>
              <a:t> fusion, fission, vindkraft, vattenkraft, solkraft och vågkraft och bioenergi.</a:t>
            </a:r>
          </a:p>
          <a:p>
            <a:r>
              <a:rPr lang="sv-SE" dirty="0">
                <a:solidFill>
                  <a:srgbClr val="202122"/>
                </a:solidFill>
                <a:latin typeface="Arial" panose="020B0604020202020204" pitchFamily="34" charset="0"/>
              </a:rPr>
              <a:t>V</a:t>
            </a:r>
            <a:r>
              <a:rPr lang="sv-SE" b="0" i="0" dirty="0">
                <a:solidFill>
                  <a:srgbClr val="202122"/>
                </a:solidFill>
                <a:effectLst/>
                <a:latin typeface="Arial" panose="020B0604020202020204" pitchFamily="34" charset="0"/>
              </a:rPr>
              <a:t>ilken av dessa energiformer bör Sverige satsa på för framtiden? Det finns många olika intressegrupper i samhället som på olika sätt gynnas av de olika lösningarna.</a:t>
            </a:r>
            <a:endParaRPr lang="sv-SE" dirty="0"/>
          </a:p>
        </p:txBody>
      </p:sp>
    </p:spTree>
    <p:extLst>
      <p:ext uri="{BB962C8B-B14F-4D97-AF65-F5344CB8AC3E}">
        <p14:creationId xmlns:p14="http://schemas.microsoft.com/office/powerpoint/2010/main" val="1402699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Uppgift</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lnSpcReduction="10000"/>
          </a:bodyPr>
          <a:lstStyle/>
          <a:p>
            <a:pPr algn="l"/>
            <a:r>
              <a:rPr lang="sv-SE" b="0" i="0" dirty="0">
                <a:solidFill>
                  <a:srgbClr val="202122"/>
                </a:solidFill>
                <a:effectLst/>
                <a:latin typeface="Arial" panose="020B0604020202020204" pitchFamily="34" charset="0"/>
              </a:rPr>
              <a:t>Gruppuppgift som resulterar i en energimässa. </a:t>
            </a:r>
          </a:p>
          <a:p>
            <a:pPr algn="l"/>
            <a:r>
              <a:rPr lang="sv-SE" dirty="0" err="1">
                <a:solidFill>
                  <a:srgbClr val="202122"/>
                </a:solidFill>
                <a:latin typeface="Arial" panose="020B0604020202020204" pitchFamily="34" charset="0"/>
              </a:rPr>
              <a:t>F</a:t>
            </a:r>
            <a:r>
              <a:rPr lang="sv-SE" b="0" i="0" dirty="0" err="1">
                <a:solidFill>
                  <a:srgbClr val="202122"/>
                </a:solidFill>
                <a:effectLst/>
                <a:latin typeface="Arial" panose="020B0604020202020204" pitchFamily="34" charset="0"/>
              </a:rPr>
              <a:t>amtidens</a:t>
            </a:r>
            <a:r>
              <a:rPr lang="sv-SE" b="0" i="0" dirty="0">
                <a:solidFill>
                  <a:srgbClr val="202122"/>
                </a:solidFill>
                <a:effectLst/>
                <a:latin typeface="Arial" panose="020B0604020202020204" pitchFamily="34" charset="0"/>
              </a:rPr>
              <a:t> energi för ett hållbart samhälle.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energiform som ni skall efterforska och presentera på mässan. </a:t>
            </a:r>
          </a:p>
          <a:p>
            <a:pPr algn="l"/>
            <a:r>
              <a:rPr lang="sv-SE" b="0" i="0" dirty="0">
                <a:solidFill>
                  <a:srgbClr val="202122"/>
                </a:solidFill>
                <a:effectLst/>
                <a:latin typeface="Arial" panose="020B0604020202020204" pitchFamily="34" charset="0"/>
              </a:rPr>
              <a:t>Ni ska ikläda er rollen som en intresseorganisation (myndighet, företag, ideell organisation etc.) och sälja in er energiform utifrån er intresseorganisations perspektiv. </a:t>
            </a:r>
          </a:p>
          <a:p>
            <a:pPr algn="l"/>
            <a:r>
              <a:rPr lang="sv-SE" dirty="0">
                <a:solidFill>
                  <a:srgbClr val="202122"/>
                </a:solidFill>
                <a:latin typeface="Arial" panose="020B0604020202020204" pitchFamily="34" charset="0"/>
              </a:rPr>
              <a:t>E</a:t>
            </a:r>
            <a:r>
              <a:rPr lang="sv-SE" b="0" i="0" dirty="0">
                <a:solidFill>
                  <a:srgbClr val="202122"/>
                </a:solidFill>
                <a:effectLst/>
                <a:latin typeface="Arial" panose="020B0604020202020204" pitchFamily="34" charset="0"/>
              </a:rPr>
              <a:t>n hemsida,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 en rullande film och en plansch/vepa.</a:t>
            </a:r>
          </a:p>
          <a:p>
            <a:pPr algn="l"/>
            <a:r>
              <a:rPr lang="sv-SE" b="0" i="0" dirty="0">
                <a:solidFill>
                  <a:srgbClr val="202122"/>
                </a:solidFill>
                <a:effectLst/>
                <a:latin typeface="Arial" panose="020B0604020202020204" pitchFamily="34" charset="0"/>
              </a:rPr>
              <a:t>Energiformer att välja på: Fusion, Fission, Vindkraft, Vattenkraft, Solenergi, Vågkraft, Bioenergi.</a:t>
            </a:r>
          </a:p>
          <a:p>
            <a:pPr marL="0" indent="0">
              <a:buNone/>
            </a:pPr>
            <a:endParaRPr lang="sv-SE" dirty="0"/>
          </a:p>
        </p:txBody>
      </p:sp>
    </p:spTree>
    <p:extLst>
      <p:ext uri="{BB962C8B-B14F-4D97-AF65-F5344CB8AC3E}">
        <p14:creationId xmlns:p14="http://schemas.microsoft.com/office/powerpoint/2010/main" val="247673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Frågor</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85000" lnSpcReduction="10000"/>
          </a:bodyPr>
          <a:lstStyle/>
          <a:p>
            <a:pPr marL="0" indent="0" algn="l">
              <a:buNone/>
            </a:pPr>
            <a:r>
              <a:rPr lang="sv-SE" b="1" i="0" dirty="0">
                <a:solidFill>
                  <a:srgbClr val="202122"/>
                </a:solidFill>
                <a:effectLst/>
                <a:latin typeface="Arial" panose="020B0604020202020204" pitchFamily="34" charset="0"/>
              </a:rPr>
              <a:t>Frågor som kan genomsyra projektet och som behöver presenteras på minst ett av de 4 sätten (dock behöver inte alla frågor vara med på varje presentationssätt).</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Varför bör Sverige satsa på er energiform i framtiden?</a:t>
            </a:r>
          </a:p>
          <a:p>
            <a:pPr algn="l">
              <a:buFont typeface="+mj-lt"/>
              <a:buAutoNum type="arabicPeriod"/>
            </a:pPr>
            <a:r>
              <a:rPr lang="sv-SE" b="0" i="0" dirty="0">
                <a:solidFill>
                  <a:srgbClr val="202122"/>
                </a:solidFill>
                <a:effectLst/>
                <a:latin typeface="Arial" panose="020B0604020202020204" pitchFamily="34" charset="0"/>
              </a:rPr>
              <a:t>Hur fungerar er energiform?</a:t>
            </a:r>
          </a:p>
          <a:p>
            <a:pPr algn="l">
              <a:buFont typeface="+mj-lt"/>
              <a:buAutoNum type="arabicPeriod"/>
            </a:pPr>
            <a:r>
              <a:rPr lang="sv-SE" b="0" i="0" dirty="0">
                <a:solidFill>
                  <a:srgbClr val="202122"/>
                </a:solidFill>
                <a:effectLst/>
                <a:latin typeface="Arial" panose="020B0604020202020204" pitchFamily="34" charset="0"/>
              </a:rPr>
              <a:t>Vilka fördelar har er lösning?</a:t>
            </a:r>
          </a:p>
          <a:p>
            <a:pPr algn="l">
              <a:buFont typeface="+mj-lt"/>
              <a:buAutoNum type="arabicPeriod"/>
            </a:pPr>
            <a:r>
              <a:rPr lang="sv-SE" b="0" i="0" dirty="0">
                <a:solidFill>
                  <a:srgbClr val="202122"/>
                </a:solidFill>
                <a:effectLst/>
                <a:latin typeface="Arial" panose="020B0604020202020204" pitchFamily="34" charset="0"/>
              </a:rPr>
              <a:t>Vilka begränsningar/hinder finns från att genomföra lösningen i full skala?</a:t>
            </a:r>
          </a:p>
          <a:p>
            <a:pPr algn="l">
              <a:buFont typeface="+mj-lt"/>
              <a:buAutoNum type="arabicPeriod"/>
            </a:pPr>
            <a:r>
              <a:rPr lang="sv-SE" b="0" i="0" dirty="0">
                <a:solidFill>
                  <a:srgbClr val="202122"/>
                </a:solidFill>
                <a:effectLst/>
                <a:latin typeface="Arial" panose="020B0604020202020204" pitchFamily="34" charset="0"/>
              </a:rPr>
              <a:t>Behövs det politiska förändringar för att genomföra er lösning?</a:t>
            </a:r>
          </a:p>
          <a:p>
            <a:pPr algn="l">
              <a:buFont typeface="+mj-lt"/>
              <a:buAutoNum type="arabicPeriod"/>
            </a:pPr>
            <a:r>
              <a:rPr lang="sv-SE" b="0" i="0" dirty="0">
                <a:solidFill>
                  <a:srgbClr val="202122"/>
                </a:solidFill>
                <a:effectLst/>
                <a:latin typeface="Arial" panose="020B0604020202020204" pitchFamily="34" charset="0"/>
              </a:rPr>
              <a:t>Hur ser elmarknaden ut idag?</a:t>
            </a:r>
          </a:p>
          <a:p>
            <a:pPr algn="l">
              <a:buFont typeface="+mj-lt"/>
              <a:buAutoNum type="arabicPeriod"/>
            </a:pPr>
            <a:r>
              <a:rPr lang="sv-SE" b="0" i="0" dirty="0">
                <a:solidFill>
                  <a:srgbClr val="202122"/>
                </a:solidFill>
                <a:effectLst/>
                <a:latin typeface="Arial" panose="020B0604020202020204" pitchFamily="34" charset="0"/>
              </a:rPr>
              <a:t>Vilka tillämpningsområden finns för er teknik idag?</a:t>
            </a:r>
          </a:p>
          <a:p>
            <a:pPr algn="l">
              <a:buFont typeface="+mj-lt"/>
              <a:buAutoNum type="arabicPeriod"/>
            </a:pPr>
            <a:r>
              <a:rPr lang="sv-SE" b="0" i="0" dirty="0">
                <a:solidFill>
                  <a:srgbClr val="202122"/>
                </a:solidFill>
                <a:effectLst/>
                <a:latin typeface="Arial" panose="020B0604020202020204" pitchFamily="34" charset="0"/>
              </a:rPr>
              <a:t>Presentera även en kostnadskalkyl på er lösning.</a:t>
            </a:r>
          </a:p>
          <a:p>
            <a:endParaRPr lang="sv-SE" dirty="0"/>
          </a:p>
        </p:txBody>
      </p:sp>
    </p:spTree>
    <p:extLst>
      <p:ext uri="{BB962C8B-B14F-4D97-AF65-F5344CB8AC3E}">
        <p14:creationId xmlns:p14="http://schemas.microsoft.com/office/powerpoint/2010/main" val="4147119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Ansvarsområden</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62500" lnSpcReduction="20000"/>
          </a:bodyPr>
          <a:lstStyle/>
          <a:p>
            <a:pPr algn="l"/>
            <a:r>
              <a:rPr lang="sv-SE" b="1" i="0" dirty="0">
                <a:solidFill>
                  <a:srgbClr val="202122"/>
                </a:solidFill>
                <a:effectLst/>
                <a:latin typeface="Arial" panose="020B0604020202020204" pitchFamily="34" charset="0"/>
              </a:rPr>
              <a:t>Ni ska arbeta i grupper om 4 där varje person har ett ansvarsområde.</a:t>
            </a:r>
            <a:endParaRPr lang="sv-SE" b="0" i="0" dirty="0">
              <a:solidFill>
                <a:srgbClr val="202122"/>
              </a:solidFill>
              <a:effectLst/>
              <a:latin typeface="Arial" panose="020B0604020202020204" pitchFamily="34" charset="0"/>
            </a:endParaRPr>
          </a:p>
          <a:p>
            <a:pPr algn="l">
              <a:buFont typeface="+mj-lt"/>
              <a:buAutoNum type="arabicPeriod"/>
            </a:pPr>
            <a:r>
              <a:rPr lang="sv-SE" b="0" i="0" dirty="0">
                <a:solidFill>
                  <a:srgbClr val="202122"/>
                </a:solidFill>
                <a:effectLst/>
                <a:latin typeface="Arial" panose="020B0604020202020204" pitchFamily="34" charset="0"/>
              </a:rPr>
              <a:t>Ansvar för vepa(plansch)</a:t>
            </a:r>
          </a:p>
          <a:p>
            <a:pPr marL="742950" lvl="1" indent="-285750" algn="l">
              <a:buFont typeface="+mj-lt"/>
              <a:buAutoNum type="arabicPeriod"/>
            </a:pPr>
            <a:r>
              <a:rPr lang="sv-SE" b="0" i="0" dirty="0">
                <a:solidFill>
                  <a:srgbClr val="202122"/>
                </a:solidFill>
                <a:effectLst/>
                <a:latin typeface="Arial" panose="020B0604020202020204" pitchFamily="34" charset="0"/>
              </a:rPr>
              <a:t>Ansiktet utåt vid mässan. Säljargument och reklam för er energiform.</a:t>
            </a:r>
          </a:p>
          <a:p>
            <a:pPr marL="742950" lvl="1" indent="-285750" algn="l">
              <a:buFont typeface="+mj-lt"/>
              <a:buAutoNum type="arabicPeriod"/>
            </a:pPr>
            <a:r>
              <a:rPr lang="sv-SE" b="0" i="0" dirty="0">
                <a:solidFill>
                  <a:srgbClr val="202122"/>
                </a:solidFill>
                <a:effectLst/>
                <a:latin typeface="Arial" panose="020B0604020202020204" pitchFamily="34" charset="0"/>
              </a:rPr>
              <a:t>Förslag att ta med på vepan: Namn på projekt och energiform, länk till hemsida (</a:t>
            </a:r>
            <a:r>
              <a:rPr lang="sv-SE" b="0" i="0" dirty="0" err="1">
                <a:solidFill>
                  <a:srgbClr val="202122"/>
                </a:solidFill>
                <a:effectLst/>
                <a:latin typeface="Arial" panose="020B0604020202020204" pitchFamily="34" charset="0"/>
              </a:rPr>
              <a:t>google</a:t>
            </a:r>
            <a:r>
              <a:rPr lang="sv-SE" b="0" i="0" dirty="0">
                <a:solidFill>
                  <a:srgbClr val="202122"/>
                </a:solidFill>
                <a:effectLst/>
                <a:latin typeface="Arial" panose="020B0604020202020204" pitchFamily="34" charset="0"/>
              </a:rPr>
              <a:t> </a:t>
            </a:r>
            <a:r>
              <a:rPr lang="sv-SE" b="0" i="0" dirty="0" err="1">
                <a:solidFill>
                  <a:srgbClr val="202122"/>
                </a:solidFill>
                <a:effectLst/>
                <a:latin typeface="Arial" panose="020B0604020202020204" pitchFamily="34" charset="0"/>
              </a:rPr>
              <a:t>url</a:t>
            </a:r>
            <a:r>
              <a:rPr lang="sv-SE" b="0" i="0" dirty="0">
                <a:solidFill>
                  <a:srgbClr val="202122"/>
                </a:solidFill>
                <a:effectLst/>
                <a:latin typeface="Arial" panose="020B0604020202020204" pitchFamily="34" charset="0"/>
              </a:rPr>
              <a:t>/QR-</a:t>
            </a:r>
            <a:r>
              <a:rPr lang="sv-SE" b="0" i="0" dirty="0" err="1">
                <a:solidFill>
                  <a:srgbClr val="202122"/>
                </a:solidFill>
                <a:effectLst/>
                <a:latin typeface="Arial" panose="020B0604020202020204" pitchFamily="34" charset="0"/>
              </a:rPr>
              <a:t>code</a:t>
            </a:r>
            <a:r>
              <a:rPr lang="sv-SE" b="0" i="0" dirty="0">
                <a:solidFill>
                  <a:srgbClr val="202122"/>
                </a:solidFill>
                <a:effectLst/>
                <a:latin typeface="Arial" panose="020B0604020202020204" pitchFamily="34" charset="0"/>
              </a:rPr>
              <a:t>), några huvudargument, bilder på er lösning.</a:t>
            </a:r>
          </a:p>
          <a:p>
            <a:pPr algn="l">
              <a:buFont typeface="+mj-lt"/>
              <a:buAutoNum type="arabicPeriod"/>
            </a:pPr>
            <a:r>
              <a:rPr lang="sv-SE" b="0" i="0" dirty="0">
                <a:solidFill>
                  <a:srgbClr val="202122"/>
                </a:solidFill>
                <a:effectLst/>
                <a:latin typeface="Arial" panose="020B0604020202020204" pitchFamily="34" charset="0"/>
              </a:rPr>
              <a:t>Ansvar för en hand-</a:t>
            </a:r>
            <a:r>
              <a:rPr lang="sv-SE" b="0" i="0" dirty="0" err="1">
                <a:solidFill>
                  <a:srgbClr val="202122"/>
                </a:solidFill>
                <a:effectLst/>
                <a:latin typeface="Arial" panose="020B0604020202020204" pitchFamily="34" charset="0"/>
              </a:rPr>
              <a:t>out</a:t>
            </a:r>
            <a:r>
              <a:rPr lang="sv-SE" b="0" i="0" dirty="0">
                <a:solidFill>
                  <a:srgbClr val="202122"/>
                </a:solidFill>
                <a:effectLst/>
                <a:latin typeface="Arial" panose="020B0604020202020204" pitchFamily="34" charset="0"/>
              </a:rPr>
              <a:t>(nyhetsbrev)</a:t>
            </a:r>
          </a:p>
          <a:p>
            <a:pPr marL="742950" lvl="1" indent="-285750" algn="l">
              <a:buFont typeface="+mj-lt"/>
              <a:buAutoNum type="arabicPeriod"/>
            </a:pPr>
            <a:r>
              <a:rPr lang="sv-SE" b="0" i="0" dirty="0">
                <a:solidFill>
                  <a:srgbClr val="202122"/>
                </a:solidFill>
                <a:effectLst/>
                <a:latin typeface="Arial" panose="020B0604020202020204" pitchFamily="34" charset="0"/>
              </a:rPr>
              <a:t>Nödvändig information om er lösning och information om de senaste nyheterna. Rekommenderat format: A4 eller A5. Större eller mindre format än det blir lätt otympligt och jobbigt för besökarna att bära på.</a:t>
            </a:r>
          </a:p>
          <a:p>
            <a:pPr marL="742950" lvl="1" indent="-285750" algn="l">
              <a:buFont typeface="+mj-lt"/>
              <a:buAutoNum type="arabicPeriod"/>
            </a:pPr>
            <a:r>
              <a:rPr lang="sv-SE" b="0" i="0" dirty="0">
                <a:solidFill>
                  <a:srgbClr val="202122"/>
                </a:solidFill>
                <a:effectLst/>
                <a:latin typeface="Arial" panose="020B0604020202020204" pitchFamily="34" charset="0"/>
              </a:rPr>
              <a:t>Denna är ett utmärkt reklamtillfälle inför omröstningen. Det är via denna som besökarna sedan kan komma ihåg er monter och vilka ni är.</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Namn på projekt och energiform. En sammanfattning av er teknologi och nyheter inom området, kostnadskalkyl</a:t>
            </a:r>
          </a:p>
          <a:p>
            <a:pPr algn="l">
              <a:buFont typeface="+mj-lt"/>
              <a:buAutoNum type="arabicPeriod"/>
            </a:pPr>
            <a:r>
              <a:rPr lang="sv-SE" b="0" i="0" dirty="0">
                <a:solidFill>
                  <a:srgbClr val="202122"/>
                </a:solidFill>
                <a:effectLst/>
                <a:latin typeface="Arial" panose="020B0604020202020204" pitchFamily="34" charset="0"/>
              </a:rPr>
              <a:t>Ansvar för hemsida</a:t>
            </a:r>
          </a:p>
          <a:p>
            <a:pPr marL="742950" lvl="1" indent="-285750" algn="l">
              <a:buFont typeface="+mj-lt"/>
              <a:buAutoNum type="arabicPeriod"/>
            </a:pPr>
            <a:r>
              <a:rPr lang="sv-SE" b="0" i="0" dirty="0">
                <a:solidFill>
                  <a:srgbClr val="202122"/>
                </a:solidFill>
                <a:effectLst/>
                <a:latin typeface="Arial" panose="020B0604020202020204" pitchFamily="34" charset="0"/>
              </a:rPr>
              <a:t>Information om projektet och hur arbetet har fortskridit (blogg eller loggbok)</a:t>
            </a:r>
          </a:p>
          <a:p>
            <a:pPr marL="742950" lvl="1" indent="-285750" algn="l">
              <a:buFont typeface="+mj-lt"/>
              <a:buAutoNum type="arabicPeriod"/>
            </a:pPr>
            <a:r>
              <a:rPr lang="sv-SE" b="0" i="0" dirty="0">
                <a:solidFill>
                  <a:srgbClr val="202122"/>
                </a:solidFill>
                <a:effectLst/>
                <a:latin typeface="Arial" panose="020B0604020202020204" pitchFamily="34" charset="0"/>
              </a:rPr>
              <a:t>Förslag att ha med: flikar med innehåll som: information kring er teknik, fördelar, hur Sveriges elmarknad ser ut idag, ekonomi.</a:t>
            </a:r>
          </a:p>
          <a:p>
            <a:pPr algn="l">
              <a:buFont typeface="+mj-lt"/>
              <a:buAutoNum type="arabicPeriod"/>
            </a:pPr>
            <a:r>
              <a:rPr lang="sv-SE" b="0" i="0" dirty="0">
                <a:solidFill>
                  <a:srgbClr val="202122"/>
                </a:solidFill>
                <a:effectLst/>
                <a:latin typeface="Arial" panose="020B0604020202020204" pitchFamily="34" charset="0"/>
              </a:rPr>
              <a:t>Ansvar för en rullande film(eller Powerpoint)</a:t>
            </a:r>
          </a:p>
          <a:p>
            <a:pPr marL="742950" lvl="1" indent="-285750" algn="l">
              <a:buFont typeface="+mj-lt"/>
              <a:buAutoNum type="arabicPeriod"/>
            </a:pPr>
            <a:r>
              <a:rPr lang="sv-SE" b="0" i="0" dirty="0">
                <a:solidFill>
                  <a:srgbClr val="202122"/>
                </a:solidFill>
                <a:effectLst/>
                <a:latin typeface="Arial" panose="020B0604020202020204" pitchFamily="34" charset="0"/>
              </a:rPr>
              <a:t>Visa funktion och tillämpningar. Här presenteras till exempel information hur er teknik fungerar, vilka olika lösningar som finns, begränsningar och ekonomi.</a:t>
            </a:r>
          </a:p>
          <a:p>
            <a:endParaRPr lang="sv-SE" dirty="0"/>
          </a:p>
        </p:txBody>
      </p:sp>
    </p:spTree>
    <p:extLst>
      <p:ext uri="{BB962C8B-B14F-4D97-AF65-F5344CB8AC3E}">
        <p14:creationId xmlns:p14="http://schemas.microsoft.com/office/powerpoint/2010/main" val="198034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Arbetsform CDIO</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fontScale="70000" lnSpcReduction="20000"/>
          </a:bodyPr>
          <a:lstStyle/>
          <a:p>
            <a:pPr algn="l"/>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000000"/>
                </a:solidFill>
                <a:effectLst/>
                <a:latin typeface="Arial" panose="020B0604020202020204" pitchFamily="34" charset="0"/>
              </a:rPr>
              <a:t>D-Design. </a:t>
            </a:r>
            <a:r>
              <a:rPr lang="sv-SE" b="0" i="0" dirty="0">
                <a:solidFill>
                  <a:srgbClr val="202122"/>
                </a:solidFill>
                <a:effectLst/>
                <a:latin typeface="Arial" panose="020B0604020202020204" pitchFamily="34" charset="0"/>
              </a:rPr>
              <a:t>Skapa­fasen innebär att skapa en lösning som tillfredsställer behoven utifrån sammanhanget som lösningen ska fungera i. Olika alternativ kan tas fram där gruppen enas om ett förslag som man går vidare med i nästa fas.</a:t>
            </a:r>
          </a:p>
          <a:p>
            <a:pPr algn="l"/>
            <a:r>
              <a:rPr lang="sv-SE" b="1" i="0" dirty="0">
                <a:solidFill>
                  <a:srgbClr val="000000"/>
                </a:solidFill>
                <a:effectLst/>
                <a:latin typeface="Arial" panose="020B0604020202020204" pitchFamily="34" charset="0"/>
              </a:rPr>
              <a:t>I-</a:t>
            </a:r>
            <a:r>
              <a:rPr lang="sv-SE" b="1" i="0" dirty="0" err="1">
                <a:solidFill>
                  <a:srgbClr val="000000"/>
                </a:solidFill>
                <a:effectLst/>
                <a:latin typeface="Arial" panose="020B0604020202020204" pitchFamily="34" charset="0"/>
              </a:rPr>
              <a:t>Implement</a:t>
            </a:r>
            <a:r>
              <a:rPr lang="sv-SE" b="1" i="0" dirty="0">
                <a:solidFill>
                  <a:srgbClr val="000000"/>
                </a:solidFill>
                <a:effectLst/>
                <a:latin typeface="Arial" panose="020B0604020202020204" pitchFamily="34" charset="0"/>
              </a:rPr>
              <a:t>.</a:t>
            </a:r>
            <a:r>
              <a:rPr lang="sv-SE" b="0" i="0" dirty="0">
                <a:solidFill>
                  <a:srgbClr val="54595D"/>
                </a:solidFill>
                <a:effectLst/>
                <a:latin typeface="Arial" panose="020B0604020202020204" pitchFamily="34" charset="0"/>
              </a:rPr>
              <a:t> </a:t>
            </a:r>
            <a:r>
              <a:rPr lang="sv-SE" b="0" i="0" dirty="0">
                <a:solidFill>
                  <a:srgbClr val="202122"/>
                </a:solidFill>
                <a:effectLst/>
                <a:latin typeface="Arial" panose="020B0604020202020204" pitchFamily="34" charset="0"/>
              </a:rPr>
              <a:t>Genomförande­fasen innebär att lösningen skapas med de verktyg man identifierat i </a:t>
            </a:r>
            <a:r>
              <a:rPr lang="sv-SE" b="0" i="0" dirty="0" err="1">
                <a:solidFill>
                  <a:srgbClr val="202122"/>
                </a:solidFill>
                <a:effectLst/>
                <a:latin typeface="Arial" panose="020B0604020202020204" pitchFamily="34" charset="0"/>
              </a:rPr>
              <a:t>idé­fasen</a:t>
            </a:r>
            <a:r>
              <a:rPr lang="sv-SE" b="0" i="0" dirty="0">
                <a:solidFill>
                  <a:srgbClr val="202122"/>
                </a:solidFill>
                <a:effectLst/>
                <a:latin typeface="Arial" panose="020B0604020202020204" pitchFamily="34" charset="0"/>
              </a:rPr>
              <a:t>. Här kontrolleras produkten och testas så att den fungerar så som det var tänkt.</a:t>
            </a:r>
          </a:p>
          <a:p>
            <a:pPr algn="l"/>
            <a:r>
              <a:rPr lang="sv-SE" b="1" i="0" dirty="0">
                <a:solidFill>
                  <a:srgbClr val="000000"/>
                </a:solidFill>
                <a:effectLst/>
                <a:latin typeface="Arial" panose="020B0604020202020204" pitchFamily="34" charset="0"/>
              </a:rPr>
              <a:t>O-</a:t>
            </a:r>
            <a:r>
              <a:rPr lang="sv-SE" b="1" i="0" dirty="0" err="1">
                <a:solidFill>
                  <a:srgbClr val="000000"/>
                </a:solidFill>
                <a:effectLst/>
                <a:latin typeface="Arial" panose="020B0604020202020204" pitchFamily="34" charset="0"/>
              </a:rPr>
              <a:t>Operate</a:t>
            </a:r>
            <a:r>
              <a:rPr lang="sv-SE" b="1" i="0" dirty="0">
                <a:solidFill>
                  <a:srgbClr val="000000"/>
                </a:solidFill>
                <a:effectLst/>
                <a:latin typeface="Arial" panose="020B0604020202020204" pitchFamily="34" charset="0"/>
              </a:rPr>
              <a:t>. </a:t>
            </a:r>
            <a:r>
              <a:rPr lang="sv-SE" b="0" i="0" dirty="0" err="1">
                <a:solidFill>
                  <a:srgbClr val="202122"/>
                </a:solidFill>
                <a:effectLst/>
                <a:latin typeface="Arial" panose="020B0604020202020204" pitchFamily="34" charset="0"/>
              </a:rPr>
              <a:t>Operate</a:t>
            </a:r>
            <a:r>
              <a:rPr lang="sv-SE" b="0" i="0" dirty="0">
                <a:solidFill>
                  <a:srgbClr val="202122"/>
                </a:solidFill>
                <a:effectLst/>
                <a:latin typeface="Arial" panose="020B0604020202020204" pitchFamily="34" charset="0"/>
              </a:rPr>
              <a:t> (driva och förvalta) fasen är där ni driver och förvaltar er produkt. För projektet innefattar det hemsidan, hand-</a:t>
            </a:r>
            <a:r>
              <a:rPr lang="sv-SE" b="0" i="0" dirty="0" err="1">
                <a:solidFill>
                  <a:srgbClr val="202122"/>
                </a:solidFill>
                <a:effectLst/>
                <a:latin typeface="Arial" panose="020B0604020202020204" pitchFamily="34" charset="0"/>
              </a:rPr>
              <a:t>outen</a:t>
            </a:r>
            <a:r>
              <a:rPr lang="sv-SE" b="0" i="0" dirty="0">
                <a:solidFill>
                  <a:srgbClr val="202122"/>
                </a:solidFill>
                <a:effectLst/>
                <a:latin typeface="Arial" panose="020B0604020202020204" pitchFamily="34" charset="0"/>
              </a:rPr>
              <a:t>, vepan och filmen som visas på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a:t>
            </a:r>
          </a:p>
        </p:txBody>
      </p:sp>
    </p:spTree>
    <p:extLst>
      <p:ext uri="{BB962C8B-B14F-4D97-AF65-F5344CB8AC3E}">
        <p14:creationId xmlns:p14="http://schemas.microsoft.com/office/powerpoint/2010/main" val="394078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Expo (4 juni)</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lstStyle/>
          <a:p>
            <a:pPr algn="l"/>
            <a:r>
              <a:rPr lang="sv-SE" b="0" i="0" dirty="0">
                <a:solidFill>
                  <a:srgbClr val="202122"/>
                </a:solidFill>
                <a:effectLst/>
                <a:latin typeface="Arial" panose="020B0604020202020204" pitchFamily="34" charset="0"/>
              </a:rPr>
              <a:t>Ett Expo (mässa) kulminerar ert projekt där ni i era grupper kommer att ställa ut era arbeten. Under mässan kommer ni att presentera era projekt och argumentera varför er energiform är rätt för framtidens Sverige. Ni kommer att agera utställare och besökare. De som inte ställer ut agerar besökare och vice versa.</a:t>
            </a:r>
          </a:p>
          <a:p>
            <a:pPr algn="l"/>
            <a:r>
              <a:rPr lang="sv-SE" b="0" i="0" dirty="0">
                <a:solidFill>
                  <a:srgbClr val="202122"/>
                </a:solidFill>
                <a:effectLst/>
                <a:latin typeface="Arial" panose="020B0604020202020204" pitchFamily="34" charset="0"/>
              </a:rPr>
              <a:t>Vid slutet av </a:t>
            </a:r>
            <a:r>
              <a:rPr lang="sv-SE" b="0" i="0" dirty="0" err="1">
                <a:solidFill>
                  <a:srgbClr val="202122"/>
                </a:solidFill>
                <a:effectLst/>
                <a:latin typeface="Arial" panose="020B0604020202020204" pitchFamily="34" charset="0"/>
              </a:rPr>
              <a:t>Expot</a:t>
            </a:r>
            <a:r>
              <a:rPr lang="sv-SE" b="0" i="0" dirty="0">
                <a:solidFill>
                  <a:srgbClr val="202122"/>
                </a:solidFill>
                <a:effectLst/>
                <a:latin typeface="Arial" panose="020B0604020202020204" pitchFamily="34" charset="0"/>
              </a:rPr>
              <a:t> kommer vi hålla en omröstning om vilken lösning Sverige bör satsa på.</a:t>
            </a:r>
          </a:p>
          <a:p>
            <a:pPr algn="l"/>
            <a:r>
              <a:rPr lang="sv-SE" dirty="0">
                <a:solidFill>
                  <a:srgbClr val="202122"/>
                </a:solidFill>
                <a:latin typeface="Arial" panose="020B0604020202020204" pitchFamily="34" charset="0"/>
              </a:rPr>
              <a:t>Sammanlagt fem lektioner förberedelser</a:t>
            </a:r>
            <a:endParaRPr lang="sv-SE" b="0" i="0" dirty="0">
              <a:solidFill>
                <a:srgbClr val="202122"/>
              </a:solidFill>
              <a:effectLst/>
              <a:latin typeface="Arial" panose="020B0604020202020204" pitchFamily="34" charset="0"/>
            </a:endParaRPr>
          </a:p>
          <a:p>
            <a:pPr marL="0" indent="0">
              <a:buNone/>
            </a:pPr>
            <a:endParaRPr lang="sv-SE" dirty="0"/>
          </a:p>
        </p:txBody>
      </p:sp>
    </p:spTree>
    <p:extLst>
      <p:ext uri="{BB962C8B-B14F-4D97-AF65-F5344CB8AC3E}">
        <p14:creationId xmlns:p14="http://schemas.microsoft.com/office/powerpoint/2010/main" val="320735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E5A5B4-7E12-4984-BEE9-5005D23E480D}"/>
              </a:ext>
            </a:extLst>
          </p:cNvPr>
          <p:cNvSpPr>
            <a:spLocks noGrp="1"/>
          </p:cNvSpPr>
          <p:nvPr>
            <p:ph type="title"/>
          </p:nvPr>
        </p:nvSpPr>
        <p:spPr/>
        <p:txBody>
          <a:bodyPr/>
          <a:lstStyle/>
          <a:p>
            <a:r>
              <a:rPr lang="sv-SE" dirty="0"/>
              <a:t>Bedömning</a:t>
            </a:r>
          </a:p>
        </p:txBody>
      </p:sp>
      <p:sp>
        <p:nvSpPr>
          <p:cNvPr id="3" name="Platshållare för innehåll 2">
            <a:extLst>
              <a:ext uri="{FF2B5EF4-FFF2-40B4-BE49-F238E27FC236}">
                <a16:creationId xmlns:a16="http://schemas.microsoft.com/office/drawing/2014/main" id="{C32FC5AB-6293-403D-95B1-A98ED0E93D1C}"/>
              </a:ext>
            </a:extLst>
          </p:cNvPr>
          <p:cNvSpPr>
            <a:spLocks noGrp="1"/>
          </p:cNvSpPr>
          <p:nvPr>
            <p:ph idx="1"/>
          </p:nvPr>
        </p:nvSpPr>
        <p:spPr/>
        <p:txBody>
          <a:bodyPr>
            <a:normAutofit/>
          </a:bodyPr>
          <a:lstStyle/>
          <a:p>
            <a:pPr marL="0" indent="0" algn="l">
              <a:buNone/>
            </a:pPr>
            <a:r>
              <a:rPr lang="sv-SE" b="0" i="0" dirty="0">
                <a:solidFill>
                  <a:srgbClr val="262626"/>
                </a:solidFill>
                <a:effectLst/>
                <a:latin typeface="source sans pro" panose="020B0503030403020204" pitchFamily="34" charset="0"/>
              </a:rPr>
              <a:t>2) Förmåga att analysera och värdera tekniska lösningar med hänsyn tagen till ett hållbart samhälle.</a:t>
            </a:r>
          </a:p>
          <a:p>
            <a:pPr marL="0" indent="0" algn="l">
              <a:buNone/>
            </a:pPr>
            <a:r>
              <a:rPr lang="sv-SE" b="0" i="0" dirty="0">
                <a:solidFill>
                  <a:srgbClr val="262626"/>
                </a:solidFill>
                <a:effectLst/>
                <a:latin typeface="source sans pro" panose="020B0503030403020204" pitchFamily="34" charset="0"/>
              </a:rPr>
              <a:t>9) Förmåga att kommunicera inom det tekniska området samt kommunicera om teknik</a:t>
            </a:r>
          </a:p>
          <a:p>
            <a:pPr marL="0" indent="0">
              <a:buNone/>
            </a:pPr>
            <a:endParaRPr lang="sv-SE" dirty="0"/>
          </a:p>
          <a:p>
            <a:pPr marL="0" indent="0">
              <a:buNone/>
            </a:pPr>
            <a:r>
              <a:rPr lang="sv-SE" dirty="0"/>
              <a:t>Oavsett ansvarsområde har du goda möjligheter att visa dina kunskaper.</a:t>
            </a:r>
          </a:p>
        </p:txBody>
      </p:sp>
    </p:spTree>
    <p:extLst>
      <p:ext uri="{BB962C8B-B14F-4D97-AF65-F5344CB8AC3E}">
        <p14:creationId xmlns:p14="http://schemas.microsoft.com/office/powerpoint/2010/main" val="222313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F756D2-50BA-4A09-826B-2FB5ED8669AA}"/>
              </a:ext>
            </a:extLst>
          </p:cNvPr>
          <p:cNvSpPr>
            <a:spLocks noGrp="1"/>
          </p:cNvSpPr>
          <p:nvPr>
            <p:ph type="title"/>
          </p:nvPr>
        </p:nvSpPr>
        <p:spPr/>
        <p:txBody>
          <a:bodyPr/>
          <a:lstStyle/>
          <a:p>
            <a:r>
              <a:rPr lang="sv-SE" dirty="0" err="1"/>
              <a:t>Onsd</a:t>
            </a:r>
            <a:r>
              <a:rPr lang="sv-SE" dirty="0"/>
              <a:t> v 20</a:t>
            </a:r>
          </a:p>
        </p:txBody>
      </p:sp>
      <p:sp>
        <p:nvSpPr>
          <p:cNvPr id="3" name="Platshållare för innehåll 2">
            <a:extLst>
              <a:ext uri="{FF2B5EF4-FFF2-40B4-BE49-F238E27FC236}">
                <a16:creationId xmlns:a16="http://schemas.microsoft.com/office/drawing/2014/main" id="{148F8A21-418C-438C-BBDB-5580D8654C90}"/>
              </a:ext>
            </a:extLst>
          </p:cNvPr>
          <p:cNvSpPr>
            <a:spLocks noGrp="1"/>
          </p:cNvSpPr>
          <p:nvPr>
            <p:ph idx="1"/>
          </p:nvPr>
        </p:nvSpPr>
        <p:spPr/>
        <p:txBody>
          <a:bodyPr>
            <a:normAutofit fontScale="92500"/>
          </a:bodyPr>
          <a:lstStyle/>
          <a:p>
            <a:pPr marL="0" indent="0" algn="l">
              <a:buNone/>
            </a:pPr>
            <a:r>
              <a:rPr lang="sv-SE" b="0" i="0" dirty="0">
                <a:solidFill>
                  <a:srgbClr val="202122"/>
                </a:solidFill>
                <a:effectLst/>
                <a:latin typeface="Arial" panose="020B0604020202020204" pitchFamily="34" charset="0"/>
              </a:rPr>
              <a:t>CDIO är ett nätverk och modell skapat av KTH, MIT, Chalmers, </a:t>
            </a:r>
            <a:r>
              <a:rPr lang="sv-SE" b="0" i="0" dirty="0" err="1">
                <a:solidFill>
                  <a:srgbClr val="202122"/>
                </a:solidFill>
                <a:effectLst/>
                <a:latin typeface="Arial" panose="020B0604020202020204" pitchFamily="34" charset="0"/>
              </a:rPr>
              <a:t>LiTh</a:t>
            </a:r>
            <a:r>
              <a:rPr lang="sv-SE" b="0" i="0" dirty="0">
                <a:solidFill>
                  <a:srgbClr val="202122"/>
                </a:solidFill>
                <a:effectLst/>
                <a:latin typeface="Arial" panose="020B0604020202020204" pitchFamily="34" charset="0"/>
              </a:rPr>
              <a:t> och är ett arbetssätt för att träna på ingenjörsrollen. Modellen står för de steg en ingenjör går igenom för utveckling av produkter, processer eller system [1]. Men vi ska tillämpa principen i detta projekt.</a:t>
            </a:r>
          </a:p>
          <a:p>
            <a:pPr algn="l"/>
            <a:r>
              <a:rPr lang="sv-SE" b="1" i="0" dirty="0">
                <a:solidFill>
                  <a:srgbClr val="000000"/>
                </a:solidFill>
                <a:effectLst/>
                <a:latin typeface="Arial" panose="020B0604020202020204" pitchFamily="34" charset="0"/>
              </a:rPr>
              <a:t>C-</a:t>
            </a:r>
            <a:r>
              <a:rPr lang="sv-SE" b="1" i="0" dirty="0" err="1">
                <a:solidFill>
                  <a:srgbClr val="000000"/>
                </a:solidFill>
                <a:effectLst/>
                <a:latin typeface="Arial" panose="020B0604020202020204" pitchFamily="34" charset="0"/>
              </a:rPr>
              <a:t>Concieve</a:t>
            </a:r>
            <a:r>
              <a:rPr lang="sv-SE" dirty="0">
                <a:solidFill>
                  <a:srgbClr val="54595D"/>
                </a:solidFill>
                <a:latin typeface="Arial" panose="020B0604020202020204" pitchFamily="34" charset="0"/>
              </a:rPr>
              <a:t>. </a:t>
            </a:r>
            <a:r>
              <a:rPr lang="sv-SE" b="0" i="0" dirty="0">
                <a:solidFill>
                  <a:srgbClr val="202122"/>
                </a:solidFill>
                <a:effectLst/>
                <a:latin typeface="Arial" panose="020B0604020202020204" pitchFamily="34" charset="0"/>
              </a:rPr>
              <a:t>Den första fasen i CDIO heter </a:t>
            </a:r>
            <a:r>
              <a:rPr lang="sv-SE" b="0" i="0" dirty="0" err="1">
                <a:solidFill>
                  <a:srgbClr val="202122"/>
                </a:solidFill>
                <a:effectLst/>
                <a:latin typeface="Arial" panose="020B0604020202020204" pitchFamily="34" charset="0"/>
              </a:rPr>
              <a:t>Concieve</a:t>
            </a:r>
            <a:r>
              <a:rPr lang="sv-SE" b="0" i="0" dirty="0">
                <a:solidFill>
                  <a:srgbClr val="202122"/>
                </a:solidFill>
                <a:effectLst/>
                <a:latin typeface="Arial" panose="020B0604020202020204" pitchFamily="34" charset="0"/>
              </a:rPr>
              <a:t> (tänka ut) och under denna fas går uppdraget ut på att ta reda på fakta kring uppgiften, bestäm vilket område ni skall fokusera på, bestäm ansvarsområden. Bestäm vem som är avsändare för ert budskap.</a:t>
            </a:r>
          </a:p>
          <a:p>
            <a:pPr algn="l"/>
            <a:r>
              <a:rPr lang="sv-SE" b="1" i="0" dirty="0">
                <a:solidFill>
                  <a:srgbClr val="202122"/>
                </a:solidFill>
                <a:effectLst/>
                <a:latin typeface="Arial" panose="020B0604020202020204" pitchFamily="34" charset="0"/>
              </a:rPr>
              <a:t>Inlämning i slutet av </a:t>
            </a:r>
            <a:r>
              <a:rPr lang="sv-SE" b="1" i="0" dirty="0" err="1">
                <a:solidFill>
                  <a:srgbClr val="202122"/>
                </a:solidFill>
                <a:effectLst/>
                <a:latin typeface="Arial" panose="020B0604020202020204" pitchFamily="34" charset="0"/>
              </a:rPr>
              <a:t>Concieve</a:t>
            </a:r>
            <a:r>
              <a:rPr lang="sv-SE" b="1" i="0" dirty="0">
                <a:solidFill>
                  <a:srgbClr val="202122"/>
                </a:solidFill>
                <a:effectLst/>
                <a:latin typeface="Arial" panose="020B0604020202020204" pitchFamily="34" charset="0"/>
              </a:rPr>
              <a:t>-fasen:</a:t>
            </a:r>
            <a:r>
              <a:rPr lang="sv-SE" b="0" i="0" dirty="0">
                <a:solidFill>
                  <a:srgbClr val="202122"/>
                </a:solidFill>
                <a:effectLst/>
                <a:latin typeface="Arial" panose="020B0604020202020204" pitchFamily="34" charset="0"/>
              </a:rPr>
              <a:t> Inlämning av gruppnamn, gruppmedlemmar och inriktningsområde samt ansvarsområden.</a:t>
            </a:r>
          </a:p>
          <a:p>
            <a:endParaRPr lang="sv-SE" dirty="0"/>
          </a:p>
        </p:txBody>
      </p:sp>
    </p:spTree>
    <p:extLst>
      <p:ext uri="{BB962C8B-B14F-4D97-AF65-F5344CB8AC3E}">
        <p14:creationId xmlns:p14="http://schemas.microsoft.com/office/powerpoint/2010/main" val="220840111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8641</TotalTime>
  <Words>1123</Words>
  <Application>Microsoft Office PowerPoint</Application>
  <PresentationFormat>Bredbild</PresentationFormat>
  <Paragraphs>77</Paragraphs>
  <Slides>12</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12</vt:i4>
      </vt:variant>
    </vt:vector>
  </HeadingPairs>
  <TitlesOfParts>
    <vt:vector size="19" baseType="lpstr">
      <vt:lpstr>Arial</vt:lpstr>
      <vt:lpstr>Calibri</vt:lpstr>
      <vt:lpstr>Calibri Light</vt:lpstr>
      <vt:lpstr>Lato Extended</vt:lpstr>
      <vt:lpstr>Linux Libertine</vt:lpstr>
      <vt:lpstr>source sans pro</vt:lpstr>
      <vt:lpstr>Office-tema</vt:lpstr>
      <vt:lpstr>Framtidens energi</vt:lpstr>
      <vt:lpstr>Bakgrund</vt:lpstr>
      <vt:lpstr>Uppgift</vt:lpstr>
      <vt:lpstr>Frågor</vt:lpstr>
      <vt:lpstr>Ansvarsområden</vt:lpstr>
      <vt:lpstr>Arbetsform CDIO</vt:lpstr>
      <vt:lpstr>Expo (4 juni)</vt:lpstr>
      <vt:lpstr>Bedömning</vt:lpstr>
      <vt:lpstr>Onsd v 20</vt:lpstr>
      <vt:lpstr>Fredag v 20: D - Design</vt:lpstr>
      <vt:lpstr>I-Implement  -  Onsdag v 21</vt:lpstr>
      <vt:lpstr>Expot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Framtidens energi</dc:title>
  <dc:creator>Håkan Elderstig</dc:creator>
  <cp:lastModifiedBy>Håkan Elderstig</cp:lastModifiedBy>
  <cp:revision>12</cp:revision>
  <dcterms:created xsi:type="dcterms:W3CDTF">2021-05-19T06:21:31Z</dcterms:created>
  <dcterms:modified xsi:type="dcterms:W3CDTF">2021-05-26T09:35:56Z</dcterms:modified>
</cp:coreProperties>
</file>